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nk Gothic Light" charset="1" panose="020B0607020203060204"/>
      <p:regular r:id="rId10"/>
    </p:embeddedFont>
    <p:embeddedFont>
      <p:font typeface="Bank Gothic Medium" charset="1" panose="020B0807020203060204"/>
      <p:regular r:id="rId11"/>
    </p:embeddedFont>
    <p:embeddedFont>
      <p:font typeface="Open Sauce" charset="1" panose="00000500000000000000"/>
      <p:regular r:id="rId12"/>
    </p:embeddedFont>
    <p:embeddedFont>
      <p:font typeface="Open Sauce Bold" charset="1" panose="00000800000000000000"/>
      <p:regular r:id="rId13"/>
    </p:embeddedFont>
    <p:embeddedFont>
      <p:font typeface="Open Sauce Italics" charset="1" panose="00000500000000000000"/>
      <p:regular r:id="rId14"/>
    </p:embeddedFont>
    <p:embeddedFont>
      <p:font typeface="Open Sauce Bold Italics" charset="1" panose="00000800000000000000"/>
      <p:regular r:id="rId15"/>
    </p:embeddedFont>
    <p:embeddedFont>
      <p:font typeface="Open Sauce Light" charset="1" panose="00000400000000000000"/>
      <p:regular r:id="rId16"/>
    </p:embeddedFont>
    <p:embeddedFont>
      <p:font typeface="Open Sauce Light Italics" charset="1" panose="00000400000000000000"/>
      <p:regular r:id="rId17"/>
    </p:embeddedFont>
    <p:embeddedFont>
      <p:font typeface="Open Sauce Medium" charset="1" panose="00000600000000000000"/>
      <p:regular r:id="rId18"/>
    </p:embeddedFont>
    <p:embeddedFont>
      <p:font typeface="Open Sauce Medium Italics" charset="1" panose="00000600000000000000"/>
      <p:regular r:id="rId19"/>
    </p:embeddedFont>
    <p:embeddedFont>
      <p:font typeface="Open Sauce Semi-Bold" charset="1" panose="00000700000000000000"/>
      <p:regular r:id="rId20"/>
    </p:embeddedFont>
    <p:embeddedFont>
      <p:font typeface="Open Sauce Semi-Bold Italics" charset="1" panose="00000700000000000000"/>
      <p:regular r:id="rId21"/>
    </p:embeddedFont>
    <p:embeddedFont>
      <p:font typeface="Open Sauce Heavy" charset="1" panose="00000A00000000000000"/>
      <p:regular r:id="rId22"/>
    </p:embeddedFont>
    <p:embeddedFont>
      <p:font typeface="Open Sauce Heavy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2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.png" Type="http://schemas.openxmlformats.org/officeDocument/2006/relationships/image"/><Relationship Id="rId12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4.png" Type="http://schemas.openxmlformats.org/officeDocument/2006/relationships/image"/><Relationship Id="rId14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jpe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.pn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7200" y="5598849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5313" y="-441650"/>
            <a:ext cx="8594883" cy="8229600"/>
          </a:xfrm>
          <a:custGeom>
            <a:avLst/>
            <a:gdLst/>
            <a:ahLst/>
            <a:cxnLst/>
            <a:rect r="r" b="b" t="t" l="l"/>
            <a:pathLst>
              <a:path h="8229600" w="8594883">
                <a:moveTo>
                  <a:pt x="0" y="0"/>
                </a:moveTo>
                <a:lnTo>
                  <a:pt x="8594882" y="0"/>
                </a:lnTo>
                <a:lnTo>
                  <a:pt x="8594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47936" y="457171"/>
            <a:ext cx="3597471" cy="3444579"/>
          </a:xfrm>
          <a:custGeom>
            <a:avLst/>
            <a:gdLst/>
            <a:ahLst/>
            <a:cxnLst/>
            <a:rect r="r" b="b" t="t" l="l"/>
            <a:pathLst>
              <a:path h="3444579" w="3597471">
                <a:moveTo>
                  <a:pt x="0" y="0"/>
                </a:moveTo>
                <a:lnTo>
                  <a:pt x="3597471" y="0"/>
                </a:lnTo>
                <a:lnTo>
                  <a:pt x="3597471" y="3444579"/>
                </a:lnTo>
                <a:lnTo>
                  <a:pt x="0" y="3444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46731" y="2842845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-648613" y="9386888"/>
            <a:ext cx="1191077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true" flipV="false" rot="636000">
            <a:off x="9287952" y="1303976"/>
            <a:ext cx="9271588" cy="7798111"/>
          </a:xfrm>
          <a:custGeom>
            <a:avLst/>
            <a:gdLst/>
            <a:ahLst/>
            <a:cxnLst/>
            <a:rect r="r" b="b" t="t" l="l"/>
            <a:pathLst>
              <a:path h="7798111" w="9271588">
                <a:moveTo>
                  <a:pt x="9271588" y="1515078"/>
                </a:moveTo>
                <a:lnTo>
                  <a:pt x="1175838" y="0"/>
                </a:lnTo>
                <a:lnTo>
                  <a:pt x="0" y="6283032"/>
                </a:lnTo>
                <a:lnTo>
                  <a:pt x="8095750" y="7798111"/>
                </a:lnTo>
                <a:lnTo>
                  <a:pt x="9271588" y="1515078"/>
                </a:lnTo>
                <a:close/>
              </a:path>
            </a:pathLst>
          </a:custGeom>
          <a:blipFill>
            <a:blip r:embed="rId4"/>
            <a:stretch>
              <a:fillRect l="0" t="-47624" r="-390" b="-6456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76023" y="3633371"/>
            <a:ext cx="11824884" cy="242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0"/>
              </a:lnSpc>
            </a:pPr>
            <a:r>
              <a:rPr lang="en-US" sz="12501" spc="-1250">
                <a:solidFill>
                  <a:srgbClr val="FFFFFF"/>
                </a:solidFill>
                <a:latin typeface="Bank Gothic Medium"/>
              </a:rPr>
              <a:t>DEPTH-SENSE HELMET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023" y="6459649"/>
            <a:ext cx="7706256" cy="497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4"/>
              </a:lnSpc>
            </a:pPr>
            <a:r>
              <a:rPr lang="en-US" sz="2910">
                <a:solidFill>
                  <a:srgbClr val="FFFFFF"/>
                </a:solidFill>
                <a:latin typeface="Open Sauce Light"/>
              </a:rPr>
              <a:t>Prosthesis Vision Assistance for Visually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15999" y="641667"/>
            <a:ext cx="5265339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Bank Gothic Medium"/>
              </a:rPr>
              <a:t> 2023-2024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6076" y="641667"/>
            <a:ext cx="4661311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Bank Gothic Medium"/>
              </a:rPr>
              <a:t>PAOLO MAGRI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Bank Gothic Medium"/>
              </a:rPr>
              <a:t>MATTIA SAPUTO</a:t>
            </a:r>
          </a:p>
          <a:p>
            <a:pPr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Bank Gothic Medium"/>
              </a:rPr>
              <a:t>LORENZO TURLA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374" r="0" b="-983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2943662" y="-2743200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97200" y="5598849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928287" y="2849604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4527621" y="4468854"/>
            <a:ext cx="8594883" cy="8229600"/>
          </a:xfrm>
          <a:custGeom>
            <a:avLst/>
            <a:gdLst/>
            <a:ahLst/>
            <a:cxnLst/>
            <a:rect r="r" b="b" t="t" l="l"/>
            <a:pathLst>
              <a:path h="8229600" w="8594883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4134873" y="-1563445"/>
            <a:ext cx="5414402" cy="5184290"/>
          </a:xfrm>
          <a:custGeom>
            <a:avLst/>
            <a:gdLst/>
            <a:ahLst/>
            <a:cxnLst/>
            <a:rect r="r" b="b" t="t" l="l"/>
            <a:pathLst>
              <a:path h="5184290" w="5414402">
                <a:moveTo>
                  <a:pt x="0" y="0"/>
                </a:moveTo>
                <a:lnTo>
                  <a:pt x="5414401" y="0"/>
                </a:lnTo>
                <a:lnTo>
                  <a:pt x="5414401" y="5184290"/>
                </a:lnTo>
                <a:lnTo>
                  <a:pt x="0" y="5184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037204" y="7909008"/>
            <a:ext cx="9804869" cy="1349292"/>
            <a:chOff x="0" y="0"/>
            <a:chExt cx="2643200" cy="3637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43200" cy="363743"/>
            </a:xfrm>
            <a:custGeom>
              <a:avLst/>
              <a:gdLst/>
              <a:ahLst/>
              <a:cxnLst/>
              <a:rect r="r" b="b" t="t" l="l"/>
              <a:pathLst>
                <a:path h="363743" w="2643200">
                  <a:moveTo>
                    <a:pt x="19740" y="0"/>
                  </a:moveTo>
                  <a:lnTo>
                    <a:pt x="2623460" y="0"/>
                  </a:lnTo>
                  <a:cubicBezTo>
                    <a:pt x="2634363" y="0"/>
                    <a:pt x="2643200" y="8838"/>
                    <a:pt x="2643200" y="19740"/>
                  </a:cubicBezTo>
                  <a:lnTo>
                    <a:pt x="2643200" y="344003"/>
                  </a:lnTo>
                  <a:cubicBezTo>
                    <a:pt x="2643200" y="354905"/>
                    <a:pt x="2634363" y="363743"/>
                    <a:pt x="2623460" y="363743"/>
                  </a:cubicBezTo>
                  <a:lnTo>
                    <a:pt x="19740" y="363743"/>
                  </a:lnTo>
                  <a:cubicBezTo>
                    <a:pt x="8838" y="363743"/>
                    <a:pt x="0" y="354905"/>
                    <a:pt x="0" y="344003"/>
                  </a:cubicBezTo>
                  <a:lnTo>
                    <a:pt x="0" y="19740"/>
                  </a:lnTo>
                  <a:cubicBezTo>
                    <a:pt x="0" y="8838"/>
                    <a:pt x="8838" y="0"/>
                    <a:pt x="197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643200" cy="411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37204" y="6289758"/>
            <a:ext cx="9804869" cy="1349292"/>
            <a:chOff x="0" y="0"/>
            <a:chExt cx="2643200" cy="3637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43200" cy="363743"/>
            </a:xfrm>
            <a:custGeom>
              <a:avLst/>
              <a:gdLst/>
              <a:ahLst/>
              <a:cxnLst/>
              <a:rect r="r" b="b" t="t" l="l"/>
              <a:pathLst>
                <a:path h="363743" w="2643200">
                  <a:moveTo>
                    <a:pt x="19740" y="0"/>
                  </a:moveTo>
                  <a:lnTo>
                    <a:pt x="2623460" y="0"/>
                  </a:lnTo>
                  <a:cubicBezTo>
                    <a:pt x="2634363" y="0"/>
                    <a:pt x="2643200" y="8838"/>
                    <a:pt x="2643200" y="19740"/>
                  </a:cubicBezTo>
                  <a:lnTo>
                    <a:pt x="2643200" y="344003"/>
                  </a:lnTo>
                  <a:cubicBezTo>
                    <a:pt x="2643200" y="354905"/>
                    <a:pt x="2634363" y="363743"/>
                    <a:pt x="2623460" y="363743"/>
                  </a:cubicBezTo>
                  <a:lnTo>
                    <a:pt x="19740" y="363743"/>
                  </a:lnTo>
                  <a:cubicBezTo>
                    <a:pt x="8838" y="363743"/>
                    <a:pt x="0" y="354905"/>
                    <a:pt x="0" y="344003"/>
                  </a:cubicBezTo>
                  <a:lnTo>
                    <a:pt x="0" y="19740"/>
                  </a:lnTo>
                  <a:cubicBezTo>
                    <a:pt x="0" y="8838"/>
                    <a:pt x="8838" y="0"/>
                    <a:pt x="197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643200" cy="411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37204" y="4650905"/>
            <a:ext cx="9804869" cy="1349292"/>
            <a:chOff x="0" y="0"/>
            <a:chExt cx="2643200" cy="3637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43200" cy="363743"/>
            </a:xfrm>
            <a:custGeom>
              <a:avLst/>
              <a:gdLst/>
              <a:ahLst/>
              <a:cxnLst/>
              <a:rect r="r" b="b" t="t" l="l"/>
              <a:pathLst>
                <a:path h="363743" w="2643200">
                  <a:moveTo>
                    <a:pt x="19740" y="0"/>
                  </a:moveTo>
                  <a:lnTo>
                    <a:pt x="2623460" y="0"/>
                  </a:lnTo>
                  <a:cubicBezTo>
                    <a:pt x="2634363" y="0"/>
                    <a:pt x="2643200" y="8838"/>
                    <a:pt x="2643200" y="19740"/>
                  </a:cubicBezTo>
                  <a:lnTo>
                    <a:pt x="2643200" y="344003"/>
                  </a:lnTo>
                  <a:cubicBezTo>
                    <a:pt x="2643200" y="354905"/>
                    <a:pt x="2634363" y="363743"/>
                    <a:pt x="2623460" y="363743"/>
                  </a:cubicBezTo>
                  <a:lnTo>
                    <a:pt x="19740" y="363743"/>
                  </a:lnTo>
                  <a:cubicBezTo>
                    <a:pt x="8838" y="363743"/>
                    <a:pt x="0" y="354905"/>
                    <a:pt x="0" y="344003"/>
                  </a:cubicBezTo>
                  <a:lnTo>
                    <a:pt x="0" y="19740"/>
                  </a:lnTo>
                  <a:cubicBezTo>
                    <a:pt x="0" y="8838"/>
                    <a:pt x="8838" y="0"/>
                    <a:pt x="197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643200" cy="411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5400000">
            <a:off x="-2519171" y="6021991"/>
            <a:ext cx="7472928" cy="6931140"/>
          </a:xfrm>
          <a:custGeom>
            <a:avLst/>
            <a:gdLst/>
            <a:ahLst/>
            <a:cxnLst/>
            <a:rect r="r" b="b" t="t" l="l"/>
            <a:pathLst>
              <a:path h="6931140" w="7472928">
                <a:moveTo>
                  <a:pt x="0" y="0"/>
                </a:moveTo>
                <a:lnTo>
                  <a:pt x="7472928" y="0"/>
                </a:lnTo>
                <a:lnTo>
                  <a:pt x="7472928" y="6931140"/>
                </a:lnTo>
                <a:lnTo>
                  <a:pt x="0" y="693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-826839"/>
            <a:ext cx="7037204" cy="12510585"/>
          </a:xfrm>
          <a:custGeom>
            <a:avLst/>
            <a:gdLst/>
            <a:ahLst/>
            <a:cxnLst/>
            <a:rect r="r" b="b" t="t" l="l"/>
            <a:pathLst>
              <a:path h="12510585" w="7037204">
                <a:moveTo>
                  <a:pt x="0" y="0"/>
                </a:moveTo>
                <a:lnTo>
                  <a:pt x="7037204" y="0"/>
                </a:lnTo>
                <a:lnTo>
                  <a:pt x="7037204" y="12510585"/>
                </a:lnTo>
                <a:lnTo>
                  <a:pt x="0" y="12510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769615" y="1524045"/>
            <a:ext cx="10209096" cy="1619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19"/>
              </a:lnSpc>
              <a:spcBef>
                <a:spcPct val="0"/>
              </a:spcBef>
            </a:pPr>
            <a:r>
              <a:rPr lang="en-US" sz="7999" spc="-727">
                <a:solidFill>
                  <a:srgbClr val="FFFFFF"/>
                </a:solidFill>
                <a:latin typeface="Bank Gothic Medium"/>
              </a:rPr>
              <a:t>FUTURE IMPLEMENTATIONS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43953" y="8105775"/>
            <a:ext cx="6359402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99"/>
              </a:lnSpc>
            </a:pPr>
            <a:r>
              <a:rPr lang="en-US" sz="2199">
                <a:solidFill>
                  <a:srgbClr val="555555"/>
                </a:solidFill>
                <a:latin typeface="Open Sauce Light"/>
              </a:rPr>
              <a:t>Controller for tasks, zoom, contrast, and also lighting in low-light conditions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13684" y="8170325"/>
            <a:ext cx="1430270" cy="73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-420">
                <a:solidFill>
                  <a:srgbClr val="000000"/>
                </a:solidFill>
                <a:latin typeface="Bank Gothic Medium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43953" y="6488154"/>
            <a:ext cx="6359402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99"/>
              </a:lnSpc>
            </a:pPr>
            <a:r>
              <a:rPr lang="en-US" sz="2199">
                <a:solidFill>
                  <a:srgbClr val="555555"/>
                </a:solidFill>
                <a:latin typeface="Open Sauce Light"/>
              </a:rPr>
              <a:t>Implementation of an Arduino board with battery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13684" y="6551075"/>
            <a:ext cx="1430270" cy="73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-420">
                <a:solidFill>
                  <a:srgbClr val="000000"/>
                </a:solidFill>
                <a:latin typeface="Bank Gothic Medium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43953" y="5105524"/>
            <a:ext cx="6359402" cy="38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299"/>
              </a:lnSpc>
            </a:pPr>
            <a:r>
              <a:rPr lang="en-US" sz="2199">
                <a:solidFill>
                  <a:srgbClr val="555555"/>
                </a:solidFill>
                <a:latin typeface="Open Sauce Light"/>
              </a:rPr>
              <a:t>Algorithm reading implementation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313684" y="4935082"/>
            <a:ext cx="1430270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-420">
                <a:solidFill>
                  <a:srgbClr val="000000"/>
                </a:solidFill>
                <a:latin typeface="Bank Gothic Medium"/>
              </a:rPr>
              <a:t>01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374" r="0" b="-9833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7200" y="5598849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969638" y="4666830"/>
            <a:ext cx="9990407" cy="9266102"/>
          </a:xfrm>
          <a:custGeom>
            <a:avLst/>
            <a:gdLst/>
            <a:ahLst/>
            <a:cxnLst/>
            <a:rect r="r" b="b" t="t" l="l"/>
            <a:pathLst>
              <a:path h="9266102" w="9990407">
                <a:moveTo>
                  <a:pt x="0" y="0"/>
                </a:moveTo>
                <a:lnTo>
                  <a:pt x="9990407" y="0"/>
                </a:lnTo>
                <a:lnTo>
                  <a:pt x="9990407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134744" y="-2575651"/>
            <a:ext cx="9990407" cy="9266102"/>
          </a:xfrm>
          <a:custGeom>
            <a:avLst/>
            <a:gdLst/>
            <a:ahLst/>
            <a:cxnLst/>
            <a:rect r="r" b="b" t="t" l="l"/>
            <a:pathLst>
              <a:path h="9266102" w="9990407">
                <a:moveTo>
                  <a:pt x="0" y="0"/>
                </a:moveTo>
                <a:lnTo>
                  <a:pt x="9990407" y="0"/>
                </a:lnTo>
                <a:lnTo>
                  <a:pt x="9990407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3966503" y="-3368396"/>
            <a:ext cx="9990407" cy="9266102"/>
          </a:xfrm>
          <a:custGeom>
            <a:avLst/>
            <a:gdLst/>
            <a:ahLst/>
            <a:cxnLst/>
            <a:rect r="r" b="b" t="t" l="l"/>
            <a:pathLst>
              <a:path h="9266102" w="9990407">
                <a:moveTo>
                  <a:pt x="0" y="0"/>
                </a:moveTo>
                <a:lnTo>
                  <a:pt x="9990406" y="0"/>
                </a:lnTo>
                <a:lnTo>
                  <a:pt x="9990406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957630" y="5022528"/>
            <a:ext cx="7736552" cy="7407749"/>
          </a:xfrm>
          <a:custGeom>
            <a:avLst/>
            <a:gdLst/>
            <a:ahLst/>
            <a:cxnLst/>
            <a:rect r="r" b="b" t="t" l="l"/>
            <a:pathLst>
              <a:path h="7407749" w="7736552">
                <a:moveTo>
                  <a:pt x="0" y="0"/>
                </a:moveTo>
                <a:lnTo>
                  <a:pt x="7736552" y="0"/>
                </a:lnTo>
                <a:lnTo>
                  <a:pt x="7736552" y="7407749"/>
                </a:lnTo>
                <a:lnTo>
                  <a:pt x="0" y="74077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6605895" y="-120972"/>
            <a:ext cx="8594883" cy="8229600"/>
          </a:xfrm>
          <a:custGeom>
            <a:avLst/>
            <a:gdLst/>
            <a:ahLst/>
            <a:cxnLst/>
            <a:rect r="r" b="b" t="t" l="l"/>
            <a:pathLst>
              <a:path h="8229600" w="8594883">
                <a:moveTo>
                  <a:pt x="0" y="0"/>
                </a:moveTo>
                <a:lnTo>
                  <a:pt x="8594882" y="0"/>
                </a:lnTo>
                <a:lnTo>
                  <a:pt x="8594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1247" y="4666830"/>
            <a:ext cx="3278799" cy="4277145"/>
            <a:chOff x="0" y="0"/>
            <a:chExt cx="999092" cy="13033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99092" cy="1303301"/>
            </a:xfrm>
            <a:custGeom>
              <a:avLst/>
              <a:gdLst/>
              <a:ahLst/>
              <a:cxnLst/>
              <a:rect r="r" b="b" t="t" l="l"/>
              <a:pathLst>
                <a:path h="1303301" w="999092">
                  <a:moveTo>
                    <a:pt x="59030" y="0"/>
                  </a:moveTo>
                  <a:lnTo>
                    <a:pt x="940062" y="0"/>
                  </a:lnTo>
                  <a:cubicBezTo>
                    <a:pt x="955717" y="0"/>
                    <a:pt x="970732" y="6219"/>
                    <a:pt x="981802" y="17290"/>
                  </a:cubicBezTo>
                  <a:cubicBezTo>
                    <a:pt x="992873" y="28360"/>
                    <a:pt x="999092" y="43374"/>
                    <a:pt x="999092" y="59030"/>
                  </a:cubicBezTo>
                  <a:lnTo>
                    <a:pt x="999092" y="1244271"/>
                  </a:lnTo>
                  <a:cubicBezTo>
                    <a:pt x="999092" y="1276872"/>
                    <a:pt x="972663" y="1303301"/>
                    <a:pt x="940062" y="1303301"/>
                  </a:cubicBezTo>
                  <a:lnTo>
                    <a:pt x="59030" y="1303301"/>
                  </a:lnTo>
                  <a:cubicBezTo>
                    <a:pt x="26429" y="1303301"/>
                    <a:pt x="0" y="1276872"/>
                    <a:pt x="0" y="1244271"/>
                  </a:cubicBezTo>
                  <a:lnTo>
                    <a:pt x="0" y="59030"/>
                  </a:lnTo>
                  <a:cubicBezTo>
                    <a:pt x="0" y="26429"/>
                    <a:pt x="26429" y="0"/>
                    <a:pt x="590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999092" cy="1350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12561" y="4666830"/>
            <a:ext cx="3278799" cy="4277145"/>
            <a:chOff x="0" y="0"/>
            <a:chExt cx="999092" cy="13033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9092" cy="1303301"/>
            </a:xfrm>
            <a:custGeom>
              <a:avLst/>
              <a:gdLst/>
              <a:ahLst/>
              <a:cxnLst/>
              <a:rect r="r" b="b" t="t" l="l"/>
              <a:pathLst>
                <a:path h="1303301" w="999092">
                  <a:moveTo>
                    <a:pt x="59030" y="0"/>
                  </a:moveTo>
                  <a:lnTo>
                    <a:pt x="940062" y="0"/>
                  </a:lnTo>
                  <a:cubicBezTo>
                    <a:pt x="955717" y="0"/>
                    <a:pt x="970732" y="6219"/>
                    <a:pt x="981802" y="17290"/>
                  </a:cubicBezTo>
                  <a:cubicBezTo>
                    <a:pt x="992873" y="28360"/>
                    <a:pt x="999092" y="43374"/>
                    <a:pt x="999092" y="59030"/>
                  </a:cubicBezTo>
                  <a:lnTo>
                    <a:pt x="999092" y="1244271"/>
                  </a:lnTo>
                  <a:cubicBezTo>
                    <a:pt x="999092" y="1276872"/>
                    <a:pt x="972663" y="1303301"/>
                    <a:pt x="940062" y="1303301"/>
                  </a:cubicBezTo>
                  <a:lnTo>
                    <a:pt x="59030" y="1303301"/>
                  </a:lnTo>
                  <a:cubicBezTo>
                    <a:pt x="26429" y="1303301"/>
                    <a:pt x="0" y="1276872"/>
                    <a:pt x="0" y="1244271"/>
                  </a:cubicBezTo>
                  <a:lnTo>
                    <a:pt x="0" y="59030"/>
                  </a:lnTo>
                  <a:cubicBezTo>
                    <a:pt x="0" y="26429"/>
                    <a:pt x="26429" y="0"/>
                    <a:pt x="590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999092" cy="1350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170270" y="4666830"/>
            <a:ext cx="3278799" cy="4277145"/>
            <a:chOff x="0" y="0"/>
            <a:chExt cx="999092" cy="13033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99092" cy="1303301"/>
            </a:xfrm>
            <a:custGeom>
              <a:avLst/>
              <a:gdLst/>
              <a:ahLst/>
              <a:cxnLst/>
              <a:rect r="r" b="b" t="t" l="l"/>
              <a:pathLst>
                <a:path h="1303301" w="999092">
                  <a:moveTo>
                    <a:pt x="59030" y="0"/>
                  </a:moveTo>
                  <a:lnTo>
                    <a:pt x="940062" y="0"/>
                  </a:lnTo>
                  <a:cubicBezTo>
                    <a:pt x="955717" y="0"/>
                    <a:pt x="970732" y="6219"/>
                    <a:pt x="981802" y="17290"/>
                  </a:cubicBezTo>
                  <a:cubicBezTo>
                    <a:pt x="992873" y="28360"/>
                    <a:pt x="999092" y="43374"/>
                    <a:pt x="999092" y="59030"/>
                  </a:cubicBezTo>
                  <a:lnTo>
                    <a:pt x="999092" y="1244271"/>
                  </a:lnTo>
                  <a:cubicBezTo>
                    <a:pt x="999092" y="1276872"/>
                    <a:pt x="972663" y="1303301"/>
                    <a:pt x="940062" y="1303301"/>
                  </a:cubicBezTo>
                  <a:lnTo>
                    <a:pt x="59030" y="1303301"/>
                  </a:lnTo>
                  <a:cubicBezTo>
                    <a:pt x="26429" y="1303301"/>
                    <a:pt x="0" y="1276872"/>
                    <a:pt x="0" y="1244271"/>
                  </a:cubicBezTo>
                  <a:lnTo>
                    <a:pt x="0" y="59030"/>
                  </a:lnTo>
                  <a:cubicBezTo>
                    <a:pt x="0" y="26429"/>
                    <a:pt x="26429" y="0"/>
                    <a:pt x="590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999092" cy="1350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-693513" y="3979541"/>
            <a:ext cx="1050318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438725" y="5420148"/>
            <a:ext cx="943842" cy="997895"/>
          </a:xfrm>
          <a:custGeom>
            <a:avLst/>
            <a:gdLst/>
            <a:ahLst/>
            <a:cxnLst/>
            <a:rect r="r" b="b" t="t" l="l"/>
            <a:pathLst>
              <a:path h="997895" w="943842">
                <a:moveTo>
                  <a:pt x="0" y="0"/>
                </a:moveTo>
                <a:lnTo>
                  <a:pt x="943842" y="0"/>
                </a:lnTo>
                <a:lnTo>
                  <a:pt x="943842" y="997895"/>
                </a:lnTo>
                <a:lnTo>
                  <a:pt x="0" y="9978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497889" y="5420148"/>
            <a:ext cx="1708143" cy="1120969"/>
          </a:xfrm>
          <a:custGeom>
            <a:avLst/>
            <a:gdLst/>
            <a:ahLst/>
            <a:cxnLst/>
            <a:rect r="r" b="b" t="t" l="l"/>
            <a:pathLst>
              <a:path h="1120969" w="1708143">
                <a:moveTo>
                  <a:pt x="0" y="0"/>
                </a:moveTo>
                <a:lnTo>
                  <a:pt x="1708143" y="0"/>
                </a:lnTo>
                <a:lnTo>
                  <a:pt x="1708143" y="1120969"/>
                </a:lnTo>
                <a:lnTo>
                  <a:pt x="0" y="1120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115819" y="718601"/>
            <a:ext cx="5395936" cy="6550454"/>
          </a:xfrm>
          <a:custGeom>
            <a:avLst/>
            <a:gdLst/>
            <a:ahLst/>
            <a:cxnLst/>
            <a:rect r="r" b="b" t="t" l="l"/>
            <a:pathLst>
              <a:path h="6550454" w="5395936">
                <a:moveTo>
                  <a:pt x="0" y="0"/>
                </a:moveTo>
                <a:lnTo>
                  <a:pt x="5395936" y="0"/>
                </a:lnTo>
                <a:lnTo>
                  <a:pt x="5395936" y="6550454"/>
                </a:lnTo>
                <a:lnTo>
                  <a:pt x="0" y="65504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502804" y="5420148"/>
            <a:ext cx="613730" cy="1120969"/>
          </a:xfrm>
          <a:custGeom>
            <a:avLst/>
            <a:gdLst/>
            <a:ahLst/>
            <a:cxnLst/>
            <a:rect r="r" b="b" t="t" l="l"/>
            <a:pathLst>
              <a:path h="1120969" w="613730">
                <a:moveTo>
                  <a:pt x="0" y="0"/>
                </a:moveTo>
                <a:lnTo>
                  <a:pt x="613731" y="0"/>
                </a:lnTo>
                <a:lnTo>
                  <a:pt x="613731" y="1120969"/>
                </a:lnTo>
                <a:lnTo>
                  <a:pt x="0" y="11209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661829" y="6633301"/>
            <a:ext cx="230463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Limitations in acquisition quality due to camera resolution and algorithms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07838" y="6636474"/>
            <a:ext cx="230463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Difficulty in recognizing objects not present in the dataset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58327" y="6636474"/>
            <a:ext cx="230463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99"/>
              </a:lnSpc>
              <a:spcBef>
                <a:spcPct val="0"/>
              </a:spcBef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The computational power of the computer that slows down real-time acquisition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58327" y="2165663"/>
            <a:ext cx="8923216" cy="77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80"/>
              </a:lnSpc>
              <a:spcBef>
                <a:spcPct val="0"/>
              </a:spcBef>
            </a:pPr>
            <a:r>
              <a:rPr lang="en-US" sz="7000" spc="-637">
                <a:solidFill>
                  <a:srgbClr val="FFFFFF"/>
                </a:solidFill>
                <a:latin typeface="Bank Gothic Medium"/>
              </a:rPr>
              <a:t>PROBLEMS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7374" r="0" b="-9833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7200" y="5598849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9599056" y="7347530"/>
            <a:ext cx="8280581" cy="7680238"/>
          </a:xfrm>
          <a:custGeom>
            <a:avLst/>
            <a:gdLst/>
            <a:ahLst/>
            <a:cxnLst/>
            <a:rect r="r" b="b" t="t" l="l"/>
            <a:pathLst>
              <a:path h="7680238" w="8280581">
                <a:moveTo>
                  <a:pt x="0" y="0"/>
                </a:moveTo>
                <a:lnTo>
                  <a:pt x="8280580" y="0"/>
                </a:lnTo>
                <a:lnTo>
                  <a:pt x="8280580" y="7680238"/>
                </a:lnTo>
                <a:lnTo>
                  <a:pt x="0" y="768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09280" y="6084963"/>
            <a:ext cx="5403739" cy="5174080"/>
          </a:xfrm>
          <a:custGeom>
            <a:avLst/>
            <a:gdLst/>
            <a:ahLst/>
            <a:cxnLst/>
            <a:rect r="r" b="b" t="t" l="l"/>
            <a:pathLst>
              <a:path h="5174080" w="5403739">
                <a:moveTo>
                  <a:pt x="0" y="0"/>
                </a:moveTo>
                <a:lnTo>
                  <a:pt x="5403738" y="0"/>
                </a:lnTo>
                <a:lnTo>
                  <a:pt x="5403738" y="5174080"/>
                </a:lnTo>
                <a:lnTo>
                  <a:pt x="0" y="517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4436442" y="-2259467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3164008" y="-3268741"/>
            <a:ext cx="8594883" cy="8229600"/>
          </a:xfrm>
          <a:custGeom>
            <a:avLst/>
            <a:gdLst/>
            <a:ahLst/>
            <a:cxnLst/>
            <a:rect r="r" b="b" t="t" l="l"/>
            <a:pathLst>
              <a:path h="8229600" w="8594883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560524" y="5143500"/>
            <a:ext cx="7096674" cy="6795066"/>
          </a:xfrm>
          <a:custGeom>
            <a:avLst/>
            <a:gdLst/>
            <a:ahLst/>
            <a:cxnLst/>
            <a:rect r="r" b="b" t="t" l="l"/>
            <a:pathLst>
              <a:path h="6795066" w="7096674">
                <a:moveTo>
                  <a:pt x="0" y="0"/>
                </a:moveTo>
                <a:lnTo>
                  <a:pt x="7096674" y="0"/>
                </a:lnTo>
                <a:lnTo>
                  <a:pt x="7096674" y="6795066"/>
                </a:lnTo>
                <a:lnTo>
                  <a:pt x="0" y="679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8738431" y="7138866"/>
            <a:ext cx="995139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253887" y="7347530"/>
            <a:ext cx="5715000" cy="1935690"/>
            <a:chOff x="0" y="0"/>
            <a:chExt cx="1505185" cy="5098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5185" cy="509811"/>
            </a:xfrm>
            <a:custGeom>
              <a:avLst/>
              <a:gdLst/>
              <a:ahLst/>
              <a:cxnLst/>
              <a:rect r="r" b="b" t="t" l="l"/>
              <a:pathLst>
                <a:path h="509811" w="1505185">
                  <a:moveTo>
                    <a:pt x="28448" y="0"/>
                  </a:moveTo>
                  <a:lnTo>
                    <a:pt x="1476737" y="0"/>
                  </a:lnTo>
                  <a:cubicBezTo>
                    <a:pt x="1492449" y="0"/>
                    <a:pt x="1505185" y="12737"/>
                    <a:pt x="1505185" y="28448"/>
                  </a:cubicBezTo>
                  <a:lnTo>
                    <a:pt x="1505185" y="481363"/>
                  </a:lnTo>
                  <a:cubicBezTo>
                    <a:pt x="1505185" y="497075"/>
                    <a:pt x="1492449" y="509811"/>
                    <a:pt x="1476737" y="509811"/>
                  </a:cubicBezTo>
                  <a:lnTo>
                    <a:pt x="28448" y="509811"/>
                  </a:lnTo>
                  <a:cubicBezTo>
                    <a:pt x="20903" y="509811"/>
                    <a:pt x="13667" y="506814"/>
                    <a:pt x="8332" y="501479"/>
                  </a:cubicBezTo>
                  <a:cubicBezTo>
                    <a:pt x="2997" y="496144"/>
                    <a:pt x="0" y="488908"/>
                    <a:pt x="0" y="481363"/>
                  </a:cubicBezTo>
                  <a:lnTo>
                    <a:pt x="0" y="28448"/>
                  </a:lnTo>
                  <a:cubicBezTo>
                    <a:pt x="0" y="12737"/>
                    <a:pt x="12737" y="0"/>
                    <a:pt x="28448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05185" cy="557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05906" y="2666688"/>
            <a:ext cx="4610960" cy="2720467"/>
          </a:xfrm>
          <a:custGeom>
            <a:avLst/>
            <a:gdLst/>
            <a:ahLst/>
            <a:cxnLst/>
            <a:rect r="r" b="b" t="t" l="l"/>
            <a:pathLst>
              <a:path h="2720467" w="4610960">
                <a:moveTo>
                  <a:pt x="0" y="0"/>
                </a:moveTo>
                <a:lnTo>
                  <a:pt x="4610961" y="0"/>
                </a:lnTo>
                <a:lnTo>
                  <a:pt x="4610961" y="2720467"/>
                </a:lnTo>
                <a:lnTo>
                  <a:pt x="0" y="27204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726584" y="801846"/>
            <a:ext cx="5265339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Bank Gothic"/>
              </a:rPr>
              <a:t>2023-2024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71055" y="2712583"/>
            <a:ext cx="8956986" cy="348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99"/>
              </a:lnSpc>
            </a:pPr>
            <a:r>
              <a:rPr lang="en-US" sz="18000" spc="-1800">
                <a:solidFill>
                  <a:srgbClr val="FFFFFF"/>
                </a:solidFill>
                <a:latin typeface="Bank Gothic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7482" y="7658150"/>
            <a:ext cx="5387810" cy="166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3600" spc="-359">
                <a:solidFill>
                  <a:srgbClr val="FFFFFF"/>
                </a:solidFill>
                <a:latin typeface="Bank Gothic Light"/>
              </a:rPr>
              <a:t>PAOLO MAGRI</a:t>
            </a:r>
          </a:p>
          <a:p>
            <a:pPr algn="ctr">
              <a:lnSpc>
                <a:spcPts val="3348"/>
              </a:lnSpc>
            </a:pPr>
            <a:r>
              <a:rPr lang="en-US" sz="3600" spc="-359">
                <a:solidFill>
                  <a:srgbClr val="FFFFFF"/>
                </a:solidFill>
                <a:latin typeface="Bank Gothic Light"/>
              </a:rPr>
              <a:t>MATTIA SAPUTO</a:t>
            </a:r>
          </a:p>
          <a:p>
            <a:pPr algn="ctr">
              <a:lnSpc>
                <a:spcPts val="3348"/>
              </a:lnSpc>
            </a:pPr>
            <a:r>
              <a:rPr lang="en-US" sz="3600" spc="-359">
                <a:solidFill>
                  <a:srgbClr val="FFFFFF"/>
                </a:solidFill>
                <a:latin typeface="Bank Gothic Light"/>
              </a:rPr>
              <a:t>LORENZO TURLA</a:t>
            </a: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738431" y="6131835"/>
            <a:ext cx="721404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Open Sauce Light Italics"/>
              </a:rPr>
              <a:t>CONTACT US FOR MORE DETAILS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38431" y="7607099"/>
            <a:ext cx="7842698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uce Light"/>
              </a:rPr>
              <a:t>p.magri005@studenti.unibs.it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uce Light"/>
              </a:rPr>
              <a:t>m.saputo001@studenti.unibs.it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Open Sauce Light"/>
              </a:rPr>
              <a:t>l.turla002@studenti.unibs.it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7374" r="0" b="-983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868" y="-635766"/>
            <a:ext cx="7548481" cy="7001216"/>
          </a:xfrm>
          <a:custGeom>
            <a:avLst/>
            <a:gdLst/>
            <a:ahLst/>
            <a:cxnLst/>
            <a:rect r="r" b="b" t="t" l="l"/>
            <a:pathLst>
              <a:path h="7001216" w="7548481">
                <a:moveTo>
                  <a:pt x="0" y="0"/>
                </a:moveTo>
                <a:lnTo>
                  <a:pt x="7548482" y="0"/>
                </a:lnTo>
                <a:lnTo>
                  <a:pt x="7548482" y="7001217"/>
                </a:lnTo>
                <a:lnTo>
                  <a:pt x="0" y="7001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4065" y="4462859"/>
            <a:ext cx="8594883" cy="8229600"/>
          </a:xfrm>
          <a:custGeom>
            <a:avLst/>
            <a:gdLst/>
            <a:ahLst/>
            <a:cxnLst/>
            <a:rect r="r" b="b" t="t" l="l"/>
            <a:pathLst>
              <a:path h="8229600" w="8594883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9954" y="763155"/>
            <a:ext cx="3863920" cy="3699704"/>
          </a:xfrm>
          <a:custGeom>
            <a:avLst/>
            <a:gdLst/>
            <a:ahLst/>
            <a:cxnLst/>
            <a:rect r="r" b="b" t="t" l="l"/>
            <a:pathLst>
              <a:path h="3699704" w="3863920">
                <a:moveTo>
                  <a:pt x="0" y="0"/>
                </a:moveTo>
                <a:lnTo>
                  <a:pt x="3863920" y="0"/>
                </a:lnTo>
                <a:lnTo>
                  <a:pt x="3863920" y="3699704"/>
                </a:lnTo>
                <a:lnTo>
                  <a:pt x="0" y="3699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5751273" y="-1086697"/>
            <a:ext cx="3863920" cy="3699704"/>
          </a:xfrm>
          <a:custGeom>
            <a:avLst/>
            <a:gdLst/>
            <a:ahLst/>
            <a:cxnLst/>
            <a:rect r="r" b="b" t="t" l="l"/>
            <a:pathLst>
              <a:path h="3699704" w="3863920">
                <a:moveTo>
                  <a:pt x="0" y="0"/>
                </a:moveTo>
                <a:lnTo>
                  <a:pt x="3863920" y="0"/>
                </a:lnTo>
                <a:lnTo>
                  <a:pt x="3863920" y="3699704"/>
                </a:lnTo>
                <a:lnTo>
                  <a:pt x="0" y="3699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97200" y="5598849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359823" y="1268668"/>
            <a:ext cx="12689927" cy="7749664"/>
            <a:chOff x="0" y="0"/>
            <a:chExt cx="3342203" cy="20410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42203" cy="2041064"/>
            </a:xfrm>
            <a:custGeom>
              <a:avLst/>
              <a:gdLst/>
              <a:ahLst/>
              <a:cxnLst/>
              <a:rect r="r" b="b" t="t" l="l"/>
              <a:pathLst>
                <a:path h="2041064" w="3342203">
                  <a:moveTo>
                    <a:pt x="15252" y="0"/>
                  </a:moveTo>
                  <a:lnTo>
                    <a:pt x="3326951" y="0"/>
                  </a:lnTo>
                  <a:cubicBezTo>
                    <a:pt x="3335374" y="0"/>
                    <a:pt x="3342203" y="6829"/>
                    <a:pt x="3342203" y="15252"/>
                  </a:cubicBezTo>
                  <a:lnTo>
                    <a:pt x="3342203" y="2025812"/>
                  </a:lnTo>
                  <a:cubicBezTo>
                    <a:pt x="3342203" y="2034235"/>
                    <a:pt x="3335374" y="2041064"/>
                    <a:pt x="3326951" y="2041064"/>
                  </a:cubicBezTo>
                  <a:lnTo>
                    <a:pt x="15252" y="2041064"/>
                  </a:lnTo>
                  <a:cubicBezTo>
                    <a:pt x="11207" y="2041064"/>
                    <a:pt x="7328" y="2039457"/>
                    <a:pt x="4467" y="2036597"/>
                  </a:cubicBezTo>
                  <a:cubicBezTo>
                    <a:pt x="1607" y="2033736"/>
                    <a:pt x="0" y="2029857"/>
                    <a:pt x="0" y="2025812"/>
                  </a:cubicBezTo>
                  <a:lnTo>
                    <a:pt x="0" y="15252"/>
                  </a:lnTo>
                  <a:cubicBezTo>
                    <a:pt x="0" y="6829"/>
                    <a:pt x="6829" y="0"/>
                    <a:pt x="15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342203" cy="2088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8076046" y="4691551"/>
            <a:ext cx="8024194" cy="0"/>
          </a:xfrm>
          <a:prstGeom prst="line">
            <a:avLst/>
          </a:prstGeom>
          <a:ln cap="flat" w="952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057145" y="6635288"/>
            <a:ext cx="8024194" cy="0"/>
          </a:xfrm>
          <a:prstGeom prst="line">
            <a:avLst/>
          </a:prstGeom>
          <a:ln cap="flat" w="9525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89954" y="1800599"/>
            <a:ext cx="6340205" cy="8486401"/>
          </a:xfrm>
          <a:custGeom>
            <a:avLst/>
            <a:gdLst/>
            <a:ahLst/>
            <a:cxnLst/>
            <a:rect r="r" b="b" t="t" l="l"/>
            <a:pathLst>
              <a:path h="8486401" w="6340205">
                <a:moveTo>
                  <a:pt x="0" y="0"/>
                </a:moveTo>
                <a:lnTo>
                  <a:pt x="6340204" y="0"/>
                </a:lnTo>
                <a:lnTo>
                  <a:pt x="6340204" y="8486401"/>
                </a:lnTo>
                <a:lnTo>
                  <a:pt x="0" y="8486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329" r="0" b="-848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513277" y="3262483"/>
            <a:ext cx="1281073" cy="97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5600" spc="-812">
                <a:solidFill>
                  <a:srgbClr val="000000"/>
                </a:solidFill>
                <a:latin typeface="Bank Gothic Medium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964757" y="5263369"/>
            <a:ext cx="7786516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555555"/>
                </a:solidFill>
                <a:latin typeface="Open Sauce Light"/>
              </a:rPr>
              <a:t>Connection via USB port to the computer placed in the backpack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3277" y="5206219"/>
            <a:ext cx="128107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5600" spc="-812">
                <a:solidFill>
                  <a:srgbClr val="000000"/>
                </a:solidFill>
                <a:latin typeface="Bank Gothic Medium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87868" y="6987396"/>
            <a:ext cx="110648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40"/>
              </a:lnSpc>
            </a:pPr>
            <a:r>
              <a:rPr lang="en-US" sz="5600" spc="-812">
                <a:solidFill>
                  <a:srgbClr val="000000"/>
                </a:solidFill>
                <a:latin typeface="Bank Gothic Medium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59823" y="1988018"/>
            <a:ext cx="12689927" cy="87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0"/>
              </a:lnSpc>
            </a:pPr>
            <a:r>
              <a:rPr lang="en-US" sz="8000" spc="-728">
                <a:solidFill>
                  <a:srgbClr val="000000"/>
                </a:solidFill>
                <a:latin typeface="Bank Gothic Medium"/>
              </a:rPr>
              <a:t>OVERVIEW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64757" y="3400913"/>
            <a:ext cx="7786516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555555"/>
                </a:solidFill>
                <a:latin typeface="Open Sauce Light"/>
              </a:rPr>
              <a:t>Helmet equipped with a camera featuring depth sensor and object detection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64757" y="7044546"/>
            <a:ext cx="7786516" cy="792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9"/>
              </a:lnSpc>
            </a:pPr>
            <a:r>
              <a:rPr lang="en-US" sz="2199">
                <a:solidFill>
                  <a:srgbClr val="555555"/>
                </a:solidFill>
                <a:latin typeface="Open Sauce Light"/>
              </a:rPr>
              <a:t>Connected with ear-pods featuring transparency mode to not limit listening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374" r="0" b="-9833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7200" y="5598849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46713" y="-258653"/>
            <a:ext cx="8594883" cy="8229600"/>
          </a:xfrm>
          <a:custGeom>
            <a:avLst/>
            <a:gdLst/>
            <a:ahLst/>
            <a:cxnLst/>
            <a:rect r="r" b="b" t="t" l="l"/>
            <a:pathLst>
              <a:path h="8229600" w="8594883">
                <a:moveTo>
                  <a:pt x="0" y="0"/>
                </a:moveTo>
                <a:lnTo>
                  <a:pt x="8594882" y="0"/>
                </a:lnTo>
                <a:lnTo>
                  <a:pt x="8594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54766" y="-1857716"/>
            <a:ext cx="7548481" cy="7001216"/>
          </a:xfrm>
          <a:custGeom>
            <a:avLst/>
            <a:gdLst/>
            <a:ahLst/>
            <a:cxnLst/>
            <a:rect r="r" b="b" t="t" l="l"/>
            <a:pathLst>
              <a:path h="7001216" w="7548481">
                <a:moveTo>
                  <a:pt x="0" y="0"/>
                </a:moveTo>
                <a:lnTo>
                  <a:pt x="7548481" y="0"/>
                </a:lnTo>
                <a:lnTo>
                  <a:pt x="7548481" y="7001216"/>
                </a:lnTo>
                <a:lnTo>
                  <a:pt x="0" y="7001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84014" y="476151"/>
            <a:ext cx="3597471" cy="3444579"/>
          </a:xfrm>
          <a:custGeom>
            <a:avLst/>
            <a:gdLst/>
            <a:ahLst/>
            <a:cxnLst/>
            <a:rect r="r" b="b" t="t" l="l"/>
            <a:pathLst>
              <a:path h="3444579" w="3597471">
                <a:moveTo>
                  <a:pt x="0" y="0"/>
                </a:moveTo>
                <a:lnTo>
                  <a:pt x="3597472" y="0"/>
                </a:lnTo>
                <a:lnTo>
                  <a:pt x="3597472" y="3444579"/>
                </a:lnTo>
                <a:lnTo>
                  <a:pt x="0" y="3444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46731" y="2842845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59629" y="3310346"/>
            <a:ext cx="5368741" cy="5947954"/>
            <a:chOff x="0" y="0"/>
            <a:chExt cx="1413989" cy="15665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13989" cy="1566539"/>
            </a:xfrm>
            <a:custGeom>
              <a:avLst/>
              <a:gdLst/>
              <a:ahLst/>
              <a:cxnLst/>
              <a:rect r="r" b="b" t="t" l="l"/>
              <a:pathLst>
                <a:path h="1566539" w="1413989">
                  <a:moveTo>
                    <a:pt x="73544" y="0"/>
                  </a:moveTo>
                  <a:lnTo>
                    <a:pt x="1340446" y="0"/>
                  </a:lnTo>
                  <a:cubicBezTo>
                    <a:pt x="1359951" y="0"/>
                    <a:pt x="1378657" y="7748"/>
                    <a:pt x="1392449" y="21540"/>
                  </a:cubicBezTo>
                  <a:cubicBezTo>
                    <a:pt x="1406241" y="35333"/>
                    <a:pt x="1413989" y="54039"/>
                    <a:pt x="1413989" y="73544"/>
                  </a:cubicBezTo>
                  <a:lnTo>
                    <a:pt x="1413989" y="1492995"/>
                  </a:lnTo>
                  <a:cubicBezTo>
                    <a:pt x="1413989" y="1512500"/>
                    <a:pt x="1406241" y="1531207"/>
                    <a:pt x="1392449" y="1544999"/>
                  </a:cubicBezTo>
                  <a:cubicBezTo>
                    <a:pt x="1378657" y="1558791"/>
                    <a:pt x="1359951" y="1566539"/>
                    <a:pt x="1340446" y="1566539"/>
                  </a:cubicBezTo>
                  <a:lnTo>
                    <a:pt x="73544" y="1566539"/>
                  </a:lnTo>
                  <a:cubicBezTo>
                    <a:pt x="54039" y="1566539"/>
                    <a:pt x="35333" y="1558791"/>
                    <a:pt x="21540" y="1544999"/>
                  </a:cubicBezTo>
                  <a:cubicBezTo>
                    <a:pt x="7748" y="1531207"/>
                    <a:pt x="0" y="1512500"/>
                    <a:pt x="0" y="1492995"/>
                  </a:cubicBezTo>
                  <a:lnTo>
                    <a:pt x="0" y="73544"/>
                  </a:lnTo>
                  <a:cubicBezTo>
                    <a:pt x="0" y="54039"/>
                    <a:pt x="7748" y="35333"/>
                    <a:pt x="21540" y="21540"/>
                  </a:cubicBezTo>
                  <a:cubicBezTo>
                    <a:pt x="35333" y="7748"/>
                    <a:pt x="54039" y="0"/>
                    <a:pt x="735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13989" cy="1614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95071" y="3265457"/>
            <a:ext cx="5217115" cy="5947954"/>
            <a:chOff x="0" y="0"/>
            <a:chExt cx="1374055" cy="15665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4055" cy="1566539"/>
            </a:xfrm>
            <a:custGeom>
              <a:avLst/>
              <a:gdLst/>
              <a:ahLst/>
              <a:cxnLst/>
              <a:rect r="r" b="b" t="t" l="l"/>
              <a:pathLst>
                <a:path h="1566539" w="1374055">
                  <a:moveTo>
                    <a:pt x="37099" y="0"/>
                  </a:moveTo>
                  <a:lnTo>
                    <a:pt x="1336956" y="0"/>
                  </a:lnTo>
                  <a:cubicBezTo>
                    <a:pt x="1346795" y="0"/>
                    <a:pt x="1356232" y="3909"/>
                    <a:pt x="1363189" y="10866"/>
                  </a:cubicBezTo>
                  <a:cubicBezTo>
                    <a:pt x="1370146" y="17823"/>
                    <a:pt x="1374055" y="27259"/>
                    <a:pt x="1374055" y="37099"/>
                  </a:cubicBezTo>
                  <a:lnTo>
                    <a:pt x="1374055" y="1529441"/>
                  </a:lnTo>
                  <a:cubicBezTo>
                    <a:pt x="1374055" y="1539280"/>
                    <a:pt x="1370146" y="1548716"/>
                    <a:pt x="1363189" y="1555673"/>
                  </a:cubicBezTo>
                  <a:cubicBezTo>
                    <a:pt x="1356232" y="1562631"/>
                    <a:pt x="1346795" y="1566539"/>
                    <a:pt x="1336956" y="1566539"/>
                  </a:cubicBezTo>
                  <a:lnTo>
                    <a:pt x="37099" y="1566539"/>
                  </a:lnTo>
                  <a:cubicBezTo>
                    <a:pt x="27259" y="1566539"/>
                    <a:pt x="17823" y="1562631"/>
                    <a:pt x="10866" y="1555673"/>
                  </a:cubicBezTo>
                  <a:cubicBezTo>
                    <a:pt x="3909" y="1548716"/>
                    <a:pt x="0" y="1539280"/>
                    <a:pt x="0" y="1529441"/>
                  </a:cubicBezTo>
                  <a:lnTo>
                    <a:pt x="0" y="37099"/>
                  </a:lnTo>
                  <a:cubicBezTo>
                    <a:pt x="0" y="27259"/>
                    <a:pt x="3909" y="17823"/>
                    <a:pt x="10866" y="10866"/>
                  </a:cubicBezTo>
                  <a:cubicBezTo>
                    <a:pt x="17823" y="3909"/>
                    <a:pt x="27259" y="0"/>
                    <a:pt x="3709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74055" cy="1614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3040515" y="4463031"/>
            <a:ext cx="3326226" cy="3326226"/>
          </a:xfrm>
          <a:custGeom>
            <a:avLst/>
            <a:gdLst/>
            <a:ahLst/>
            <a:cxnLst/>
            <a:rect r="r" b="b" t="t" l="l"/>
            <a:pathLst>
              <a:path h="3326226" w="3326226">
                <a:moveTo>
                  <a:pt x="0" y="0"/>
                </a:moveTo>
                <a:lnTo>
                  <a:pt x="3326226" y="0"/>
                </a:lnTo>
                <a:lnTo>
                  <a:pt x="3326226" y="3326227"/>
                </a:lnTo>
                <a:lnTo>
                  <a:pt x="0" y="3326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92842" y="1415894"/>
            <a:ext cx="6608379" cy="9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11"/>
              </a:lnSpc>
              <a:spcBef>
                <a:spcPct val="0"/>
              </a:spcBef>
            </a:pPr>
            <a:r>
              <a:rPr lang="en-US" sz="8799" spc="-800">
                <a:solidFill>
                  <a:srgbClr val="FFFFFF"/>
                </a:solidFill>
                <a:latin typeface="Bank Gothic Medium"/>
              </a:rPr>
              <a:t>PROGRESS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64228" y="3873105"/>
            <a:ext cx="495954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OUR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23856" y="3808522"/>
            <a:ext cx="495954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Open Sauce Medium"/>
              </a:rPr>
              <a:t>FUTURE SOLUTION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24101" y="3310346"/>
            <a:ext cx="5368741" cy="6084783"/>
            <a:chOff x="0" y="0"/>
            <a:chExt cx="7158321" cy="811304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158321" cy="7930605"/>
              <a:chOff x="0" y="0"/>
              <a:chExt cx="1413989" cy="156653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413989" cy="1566539"/>
              </a:xfrm>
              <a:custGeom>
                <a:avLst/>
                <a:gdLst/>
                <a:ahLst/>
                <a:cxnLst/>
                <a:rect r="r" b="b" t="t" l="l"/>
                <a:pathLst>
                  <a:path h="1566539" w="1413989">
                    <a:moveTo>
                      <a:pt x="73544" y="0"/>
                    </a:moveTo>
                    <a:lnTo>
                      <a:pt x="1340446" y="0"/>
                    </a:lnTo>
                    <a:cubicBezTo>
                      <a:pt x="1359951" y="0"/>
                      <a:pt x="1378657" y="7748"/>
                      <a:pt x="1392449" y="21540"/>
                    </a:cubicBezTo>
                    <a:cubicBezTo>
                      <a:pt x="1406241" y="35333"/>
                      <a:pt x="1413989" y="54039"/>
                      <a:pt x="1413989" y="73544"/>
                    </a:cubicBezTo>
                    <a:lnTo>
                      <a:pt x="1413989" y="1492995"/>
                    </a:lnTo>
                    <a:cubicBezTo>
                      <a:pt x="1413989" y="1512500"/>
                      <a:pt x="1406241" y="1531207"/>
                      <a:pt x="1392449" y="1544999"/>
                    </a:cubicBezTo>
                    <a:cubicBezTo>
                      <a:pt x="1378657" y="1558791"/>
                      <a:pt x="1359951" y="1566539"/>
                      <a:pt x="1340446" y="1566539"/>
                    </a:cubicBezTo>
                    <a:lnTo>
                      <a:pt x="73544" y="1566539"/>
                    </a:lnTo>
                    <a:cubicBezTo>
                      <a:pt x="54039" y="1566539"/>
                      <a:pt x="35333" y="1558791"/>
                      <a:pt x="21540" y="1544999"/>
                    </a:cubicBezTo>
                    <a:cubicBezTo>
                      <a:pt x="7748" y="1531207"/>
                      <a:pt x="0" y="1512500"/>
                      <a:pt x="0" y="1492995"/>
                    </a:cubicBezTo>
                    <a:lnTo>
                      <a:pt x="0" y="73544"/>
                    </a:lnTo>
                    <a:cubicBezTo>
                      <a:pt x="0" y="54039"/>
                      <a:pt x="7748" y="35333"/>
                      <a:pt x="21540" y="21540"/>
                    </a:cubicBezTo>
                    <a:cubicBezTo>
                      <a:pt x="35333" y="7748"/>
                      <a:pt x="54039" y="0"/>
                      <a:pt x="7354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1413989" cy="161416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307964" y="1541350"/>
              <a:ext cx="4434969" cy="4490385"/>
            </a:xfrm>
            <a:custGeom>
              <a:avLst/>
              <a:gdLst/>
              <a:ahLst/>
              <a:cxnLst/>
              <a:rect r="r" b="b" t="t" l="l"/>
              <a:pathLst>
                <a:path h="4490385" w="4434969">
                  <a:moveTo>
                    <a:pt x="0" y="0"/>
                  </a:moveTo>
                  <a:lnTo>
                    <a:pt x="4434968" y="0"/>
                  </a:lnTo>
                  <a:lnTo>
                    <a:pt x="4434968" y="4490385"/>
                  </a:lnTo>
                  <a:lnTo>
                    <a:pt x="0" y="44903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937" t="0" r="-25937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272798" y="766220"/>
              <a:ext cx="6612725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Open Sauce Medium"/>
                </a:rPr>
                <a:t>OLD SOLUTION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36481" y="6212275"/>
              <a:ext cx="5285360" cy="1900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1999">
                  <a:solidFill>
                    <a:srgbClr val="555555"/>
                  </a:solidFill>
                  <a:latin typeface="Open Sauce Light"/>
                </a:rPr>
                <a:t>Limited Distances</a:t>
              </a:r>
            </a:p>
            <a:p>
              <a:pPr algn="ctr">
                <a:lnSpc>
                  <a:spcPts val="3999"/>
                </a:lnSpc>
              </a:pPr>
              <a:r>
                <a:rPr lang="en-US" sz="1999">
                  <a:solidFill>
                    <a:srgbClr val="555555"/>
                  </a:solidFill>
                  <a:latin typeface="Open Sauce Light"/>
                </a:rPr>
                <a:t>Touch needed</a:t>
              </a:r>
            </a:p>
            <a:p>
              <a:pPr algn="ctr">
                <a:lnSpc>
                  <a:spcPts val="39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145709" y="7931452"/>
            <a:ext cx="3996583" cy="9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Hands-Free</a:t>
            </a:r>
          </a:p>
          <a:p>
            <a:pPr algn="ctr">
              <a:lnSpc>
                <a:spcPts val="3999"/>
              </a:lnSpc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Object Recognition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87694" y="7931452"/>
            <a:ext cx="4231868" cy="958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New tasks</a:t>
            </a:r>
          </a:p>
          <a:p>
            <a:pPr algn="ctr">
              <a:lnSpc>
                <a:spcPts val="3999"/>
              </a:lnSpc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Greater Comfort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7688509" y="4507921"/>
            <a:ext cx="2910983" cy="3463026"/>
          </a:xfrm>
          <a:custGeom>
            <a:avLst/>
            <a:gdLst/>
            <a:ahLst/>
            <a:cxnLst/>
            <a:rect r="r" b="b" t="t" l="l"/>
            <a:pathLst>
              <a:path h="3463026" w="2910983">
                <a:moveTo>
                  <a:pt x="0" y="0"/>
                </a:moveTo>
                <a:lnTo>
                  <a:pt x="2910982" y="0"/>
                </a:lnTo>
                <a:lnTo>
                  <a:pt x="2910982" y="3463026"/>
                </a:lnTo>
                <a:lnTo>
                  <a:pt x="0" y="3463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123" r="0" b="-23314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374" r="0" b="-9833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23865" y="-3512945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6703302" y="-2336969"/>
            <a:ext cx="4881397" cy="4673937"/>
          </a:xfrm>
          <a:custGeom>
            <a:avLst/>
            <a:gdLst/>
            <a:ahLst/>
            <a:cxnLst/>
            <a:rect r="r" b="b" t="t" l="l"/>
            <a:pathLst>
              <a:path h="4673937" w="4881397">
                <a:moveTo>
                  <a:pt x="0" y="0"/>
                </a:moveTo>
                <a:lnTo>
                  <a:pt x="4881396" y="0"/>
                </a:lnTo>
                <a:lnTo>
                  <a:pt x="4881396" y="4673938"/>
                </a:lnTo>
                <a:lnTo>
                  <a:pt x="0" y="4673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97200" y="5598849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397259" y="3382367"/>
            <a:ext cx="8594883" cy="8229600"/>
          </a:xfrm>
          <a:custGeom>
            <a:avLst/>
            <a:gdLst/>
            <a:ahLst/>
            <a:cxnLst/>
            <a:rect r="r" b="b" t="t" l="l"/>
            <a:pathLst>
              <a:path h="8229600" w="8594883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402598" y="1682223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75162" y="3877328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6" y="0"/>
                </a:lnTo>
                <a:lnTo>
                  <a:pt x="8168276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96076" y="5667145"/>
            <a:ext cx="12838348" cy="3591155"/>
            <a:chOff x="0" y="0"/>
            <a:chExt cx="3381293" cy="945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381293" cy="945819"/>
            </a:xfrm>
            <a:custGeom>
              <a:avLst/>
              <a:gdLst/>
              <a:ahLst/>
              <a:cxnLst/>
              <a:rect r="r" b="b" t="t" l="l"/>
              <a:pathLst>
                <a:path h="945819" w="3381293">
                  <a:moveTo>
                    <a:pt x="15076" y="0"/>
                  </a:moveTo>
                  <a:lnTo>
                    <a:pt x="3366217" y="0"/>
                  </a:lnTo>
                  <a:cubicBezTo>
                    <a:pt x="3374544" y="0"/>
                    <a:pt x="3381293" y="6750"/>
                    <a:pt x="3381293" y="15076"/>
                  </a:cubicBezTo>
                  <a:lnTo>
                    <a:pt x="3381293" y="930743"/>
                  </a:lnTo>
                  <a:cubicBezTo>
                    <a:pt x="3381293" y="934741"/>
                    <a:pt x="3379705" y="938576"/>
                    <a:pt x="3376878" y="941403"/>
                  </a:cubicBezTo>
                  <a:cubicBezTo>
                    <a:pt x="3374050" y="944230"/>
                    <a:pt x="3370216" y="945819"/>
                    <a:pt x="3366217" y="945819"/>
                  </a:cubicBezTo>
                  <a:lnTo>
                    <a:pt x="15076" y="945819"/>
                  </a:lnTo>
                  <a:cubicBezTo>
                    <a:pt x="11077" y="945819"/>
                    <a:pt x="7243" y="944230"/>
                    <a:pt x="4416" y="941403"/>
                  </a:cubicBezTo>
                  <a:cubicBezTo>
                    <a:pt x="1588" y="938576"/>
                    <a:pt x="0" y="934741"/>
                    <a:pt x="0" y="930743"/>
                  </a:cubicBezTo>
                  <a:lnTo>
                    <a:pt x="0" y="15076"/>
                  </a:lnTo>
                  <a:cubicBezTo>
                    <a:pt x="0" y="11077"/>
                    <a:pt x="1588" y="7243"/>
                    <a:pt x="4416" y="4416"/>
                  </a:cubicBezTo>
                  <a:cubicBezTo>
                    <a:pt x="7243" y="1588"/>
                    <a:pt x="11077" y="0"/>
                    <a:pt x="150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381293" cy="993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96076" y="2466366"/>
            <a:ext cx="7173738" cy="236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20"/>
              </a:lnSpc>
            </a:pPr>
            <a:r>
              <a:rPr lang="en-US" sz="8000" spc="-728">
                <a:solidFill>
                  <a:srgbClr val="FFFFFF"/>
                </a:solidFill>
                <a:latin typeface="Bank Gothic Medium"/>
              </a:rPr>
              <a:t>CAMERA </a:t>
            </a:r>
          </a:p>
          <a:p>
            <a:pPr>
              <a:lnSpc>
                <a:spcPts val="5920"/>
              </a:lnSpc>
            </a:pPr>
            <a:r>
              <a:rPr lang="en-US" sz="8000" spc="-728">
                <a:solidFill>
                  <a:srgbClr val="FFFFFF"/>
                </a:solidFill>
                <a:latin typeface="Bank Gothic Medium"/>
              </a:rPr>
              <a:t>OAK-D PRO</a:t>
            </a:r>
          </a:p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123426" y="7165697"/>
            <a:ext cx="312090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IR illumination LED enables running  AI and CV algorithms in low-light or no-light environments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53967" y="6084066"/>
            <a:ext cx="3739796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-558">
                <a:solidFill>
                  <a:srgbClr val="000000"/>
                </a:solidFill>
                <a:latin typeface="Bank Gothic Medium"/>
              </a:rPr>
              <a:t>NIGHT VISION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54799" y="7119938"/>
            <a:ext cx="312090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Depht perception for low visual intrest surface</a:t>
            </a:r>
            <a:r>
              <a:rPr lang="en-US" sz="1999">
                <a:solidFill>
                  <a:srgbClr val="555555"/>
                </a:solidFill>
                <a:latin typeface="Open Sauce Light"/>
              </a:rPr>
              <a:t> by projecting thousands of IR dots to the scene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92899" y="6084066"/>
            <a:ext cx="2681548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-558">
                <a:solidFill>
                  <a:srgbClr val="000000"/>
                </a:solidFill>
                <a:latin typeface="Bank Gothic Medium"/>
              </a:rPr>
              <a:t>DEPTH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90847" y="7165697"/>
            <a:ext cx="312090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99"/>
              </a:lnSpc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12MP central RGB camera auto-focus and fixed-focus variants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90847" y="6084066"/>
            <a:ext cx="1106482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-558">
                <a:solidFill>
                  <a:srgbClr val="000000"/>
                </a:solidFill>
                <a:latin typeface="Bank Gothic Medium"/>
              </a:rPr>
              <a:t>RGB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6000">
            <a:off x="8353440" y="-1856419"/>
            <a:ext cx="9924826" cy="6960939"/>
          </a:xfrm>
          <a:custGeom>
            <a:avLst/>
            <a:gdLst/>
            <a:ahLst/>
            <a:cxnLst/>
            <a:rect r="r" b="b" t="t" l="l"/>
            <a:pathLst>
              <a:path h="6960939" w="9924826">
                <a:moveTo>
                  <a:pt x="0" y="17301"/>
                </a:moveTo>
                <a:lnTo>
                  <a:pt x="9912707" y="0"/>
                </a:lnTo>
                <a:lnTo>
                  <a:pt x="9924826" y="6943638"/>
                </a:lnTo>
                <a:lnTo>
                  <a:pt x="12119" y="6960939"/>
                </a:lnTo>
                <a:lnTo>
                  <a:pt x="0" y="17301"/>
                </a:lnTo>
                <a:close/>
              </a:path>
            </a:pathLst>
          </a:custGeom>
          <a:blipFill>
            <a:blip r:embed="rId4"/>
            <a:stretch>
              <a:fillRect l="0" t="-1149" r="-6380" b="-50527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374" r="0" b="-9833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23865" y="-3512945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100000">
            <a:off x="6703302" y="-2336969"/>
            <a:ext cx="4881397" cy="4673937"/>
          </a:xfrm>
          <a:custGeom>
            <a:avLst/>
            <a:gdLst/>
            <a:ahLst/>
            <a:cxnLst/>
            <a:rect r="r" b="b" t="t" l="l"/>
            <a:pathLst>
              <a:path h="4673937" w="4881397">
                <a:moveTo>
                  <a:pt x="0" y="0"/>
                </a:moveTo>
                <a:lnTo>
                  <a:pt x="4881396" y="0"/>
                </a:lnTo>
                <a:lnTo>
                  <a:pt x="4881396" y="4673938"/>
                </a:lnTo>
                <a:lnTo>
                  <a:pt x="0" y="4673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97259" y="3382367"/>
            <a:ext cx="8594883" cy="8229600"/>
          </a:xfrm>
          <a:custGeom>
            <a:avLst/>
            <a:gdLst/>
            <a:ahLst/>
            <a:cxnLst/>
            <a:rect r="r" b="b" t="t" l="l"/>
            <a:pathLst>
              <a:path h="8229600" w="8594883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02598" y="1682223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75162" y="3877328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6" y="0"/>
                </a:lnTo>
                <a:lnTo>
                  <a:pt x="8168276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96076" y="5667145"/>
            <a:ext cx="12838348" cy="3591155"/>
            <a:chOff x="0" y="0"/>
            <a:chExt cx="3381293" cy="945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81293" cy="945819"/>
            </a:xfrm>
            <a:custGeom>
              <a:avLst/>
              <a:gdLst/>
              <a:ahLst/>
              <a:cxnLst/>
              <a:rect r="r" b="b" t="t" l="l"/>
              <a:pathLst>
                <a:path h="945819" w="3381293">
                  <a:moveTo>
                    <a:pt x="15076" y="0"/>
                  </a:moveTo>
                  <a:lnTo>
                    <a:pt x="3366217" y="0"/>
                  </a:lnTo>
                  <a:cubicBezTo>
                    <a:pt x="3374544" y="0"/>
                    <a:pt x="3381293" y="6750"/>
                    <a:pt x="3381293" y="15076"/>
                  </a:cubicBezTo>
                  <a:lnTo>
                    <a:pt x="3381293" y="930743"/>
                  </a:lnTo>
                  <a:cubicBezTo>
                    <a:pt x="3381293" y="934741"/>
                    <a:pt x="3379705" y="938576"/>
                    <a:pt x="3376878" y="941403"/>
                  </a:cubicBezTo>
                  <a:cubicBezTo>
                    <a:pt x="3374050" y="944230"/>
                    <a:pt x="3370216" y="945819"/>
                    <a:pt x="3366217" y="945819"/>
                  </a:cubicBezTo>
                  <a:lnTo>
                    <a:pt x="15076" y="945819"/>
                  </a:lnTo>
                  <a:cubicBezTo>
                    <a:pt x="11077" y="945819"/>
                    <a:pt x="7243" y="944230"/>
                    <a:pt x="4416" y="941403"/>
                  </a:cubicBezTo>
                  <a:cubicBezTo>
                    <a:pt x="1588" y="938576"/>
                    <a:pt x="0" y="934741"/>
                    <a:pt x="0" y="930743"/>
                  </a:cubicBezTo>
                  <a:lnTo>
                    <a:pt x="0" y="15076"/>
                  </a:lnTo>
                  <a:cubicBezTo>
                    <a:pt x="0" y="11077"/>
                    <a:pt x="1588" y="7243"/>
                    <a:pt x="4416" y="4416"/>
                  </a:cubicBezTo>
                  <a:cubicBezTo>
                    <a:pt x="7243" y="1588"/>
                    <a:pt x="11077" y="0"/>
                    <a:pt x="1507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3381293" cy="993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380044" y="863337"/>
            <a:ext cx="8396766" cy="5038060"/>
          </a:xfrm>
          <a:custGeom>
            <a:avLst/>
            <a:gdLst/>
            <a:ahLst/>
            <a:cxnLst/>
            <a:rect r="r" b="b" t="t" l="l"/>
            <a:pathLst>
              <a:path h="5038060" w="8396766">
                <a:moveTo>
                  <a:pt x="0" y="0"/>
                </a:moveTo>
                <a:lnTo>
                  <a:pt x="8396766" y="0"/>
                </a:lnTo>
                <a:lnTo>
                  <a:pt x="8396766" y="5038059"/>
                </a:lnTo>
                <a:lnTo>
                  <a:pt x="0" y="5038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6076" y="2466366"/>
            <a:ext cx="7173738" cy="161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sz="8000" spc="-728">
                <a:solidFill>
                  <a:srgbClr val="FFFFFF"/>
                </a:solidFill>
                <a:latin typeface="Bank Gothic Medium"/>
              </a:rPr>
              <a:t>AIR-PODS PRO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68322" y="6084066"/>
            <a:ext cx="6057874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-558">
                <a:solidFill>
                  <a:srgbClr val="000000"/>
                </a:solidFill>
                <a:latin typeface="Bank Gothic Medium"/>
              </a:rPr>
              <a:t>TRASPARENCY MODE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57340" y="7156172"/>
            <a:ext cx="5524403" cy="87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sz="2399">
                <a:solidFill>
                  <a:srgbClr val="555555"/>
                </a:solidFill>
                <a:latin typeface="Open Sauce Light"/>
              </a:rPr>
              <a:t>User could be aware if the obstacle is at left or at right and secondly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57340" y="6084066"/>
            <a:ext cx="5524403" cy="731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-558">
                <a:solidFill>
                  <a:srgbClr val="000000"/>
                </a:solidFill>
                <a:latin typeface="Bank Gothic Medium"/>
              </a:rPr>
              <a:t>AUDIO PANNING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68322" y="7156172"/>
            <a:ext cx="5524403" cy="87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sz="2399">
                <a:solidFill>
                  <a:srgbClr val="555555"/>
                </a:solidFill>
                <a:latin typeface="Open Sauce Light"/>
              </a:rPr>
              <a:t>Listen feedback sounds at the same time to be careful of the environment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374" r="0" b="-9833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966503" y="-3437559"/>
            <a:ext cx="9990407" cy="9266102"/>
          </a:xfrm>
          <a:custGeom>
            <a:avLst/>
            <a:gdLst/>
            <a:ahLst/>
            <a:cxnLst/>
            <a:rect r="r" b="b" t="t" l="l"/>
            <a:pathLst>
              <a:path h="9266102" w="9990407">
                <a:moveTo>
                  <a:pt x="0" y="0"/>
                </a:moveTo>
                <a:lnTo>
                  <a:pt x="9990406" y="0"/>
                </a:lnTo>
                <a:lnTo>
                  <a:pt x="9990406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97200" y="5598849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637020">
            <a:off x="13393266" y="1048933"/>
            <a:ext cx="6857699" cy="6360516"/>
          </a:xfrm>
          <a:custGeom>
            <a:avLst/>
            <a:gdLst/>
            <a:ahLst/>
            <a:cxnLst/>
            <a:rect r="r" b="b" t="t" l="l"/>
            <a:pathLst>
              <a:path h="6360516" w="6857699">
                <a:moveTo>
                  <a:pt x="0" y="0"/>
                </a:moveTo>
                <a:lnTo>
                  <a:pt x="6857699" y="0"/>
                </a:lnTo>
                <a:lnTo>
                  <a:pt x="6857699" y="6360516"/>
                </a:lnTo>
                <a:lnTo>
                  <a:pt x="0" y="636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703302" y="633318"/>
            <a:ext cx="4881397" cy="4673937"/>
          </a:xfrm>
          <a:custGeom>
            <a:avLst/>
            <a:gdLst/>
            <a:ahLst/>
            <a:cxnLst/>
            <a:rect r="r" b="b" t="t" l="l"/>
            <a:pathLst>
              <a:path h="4673937" w="4881397">
                <a:moveTo>
                  <a:pt x="0" y="0"/>
                </a:moveTo>
                <a:lnTo>
                  <a:pt x="4881396" y="0"/>
                </a:lnTo>
                <a:lnTo>
                  <a:pt x="4881396" y="4673937"/>
                </a:lnTo>
                <a:lnTo>
                  <a:pt x="0" y="4673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77903" y="4584363"/>
            <a:ext cx="4881397" cy="4673937"/>
          </a:xfrm>
          <a:custGeom>
            <a:avLst/>
            <a:gdLst/>
            <a:ahLst/>
            <a:cxnLst/>
            <a:rect r="r" b="b" t="t" l="l"/>
            <a:pathLst>
              <a:path h="4673937" w="4881397">
                <a:moveTo>
                  <a:pt x="0" y="0"/>
                </a:moveTo>
                <a:lnTo>
                  <a:pt x="4881397" y="0"/>
                </a:lnTo>
                <a:lnTo>
                  <a:pt x="4881397" y="4673937"/>
                </a:lnTo>
                <a:lnTo>
                  <a:pt x="0" y="4673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64102" y="3378321"/>
            <a:ext cx="8594883" cy="8229600"/>
          </a:xfrm>
          <a:custGeom>
            <a:avLst/>
            <a:gdLst/>
            <a:ahLst/>
            <a:cxnLst/>
            <a:rect r="r" b="b" t="t" l="l"/>
            <a:pathLst>
              <a:path h="8229600" w="8594883">
                <a:moveTo>
                  <a:pt x="0" y="0"/>
                </a:moveTo>
                <a:lnTo>
                  <a:pt x="8594883" y="0"/>
                </a:lnTo>
                <a:lnTo>
                  <a:pt x="85948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577060" y="3861421"/>
            <a:ext cx="4764699" cy="4505745"/>
            <a:chOff x="0" y="0"/>
            <a:chExt cx="1451865" cy="13729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51864" cy="1372958"/>
            </a:xfrm>
            <a:custGeom>
              <a:avLst/>
              <a:gdLst/>
              <a:ahLst/>
              <a:cxnLst/>
              <a:rect r="r" b="b" t="t" l="l"/>
              <a:pathLst>
                <a:path h="1372958" w="1451864">
                  <a:moveTo>
                    <a:pt x="40621" y="0"/>
                  </a:moveTo>
                  <a:lnTo>
                    <a:pt x="1411243" y="0"/>
                  </a:lnTo>
                  <a:cubicBezTo>
                    <a:pt x="1422017" y="0"/>
                    <a:pt x="1432349" y="4280"/>
                    <a:pt x="1439967" y="11898"/>
                  </a:cubicBezTo>
                  <a:cubicBezTo>
                    <a:pt x="1447585" y="19516"/>
                    <a:pt x="1451864" y="29848"/>
                    <a:pt x="1451864" y="40621"/>
                  </a:cubicBezTo>
                  <a:lnTo>
                    <a:pt x="1451864" y="1332337"/>
                  </a:lnTo>
                  <a:cubicBezTo>
                    <a:pt x="1451864" y="1343110"/>
                    <a:pt x="1447585" y="1353442"/>
                    <a:pt x="1439967" y="1361060"/>
                  </a:cubicBezTo>
                  <a:cubicBezTo>
                    <a:pt x="1432349" y="1368678"/>
                    <a:pt x="1422017" y="1372958"/>
                    <a:pt x="1411243" y="1372958"/>
                  </a:cubicBezTo>
                  <a:lnTo>
                    <a:pt x="40621" y="1372958"/>
                  </a:lnTo>
                  <a:cubicBezTo>
                    <a:pt x="29848" y="1372958"/>
                    <a:pt x="19516" y="1368678"/>
                    <a:pt x="11898" y="1361060"/>
                  </a:cubicBezTo>
                  <a:cubicBezTo>
                    <a:pt x="4280" y="1353442"/>
                    <a:pt x="0" y="1343110"/>
                    <a:pt x="0" y="1332337"/>
                  </a:cubicBezTo>
                  <a:lnTo>
                    <a:pt x="0" y="40621"/>
                  </a:lnTo>
                  <a:cubicBezTo>
                    <a:pt x="0" y="29848"/>
                    <a:pt x="4280" y="19516"/>
                    <a:pt x="11898" y="11898"/>
                  </a:cubicBezTo>
                  <a:cubicBezTo>
                    <a:pt x="19516" y="4280"/>
                    <a:pt x="29848" y="0"/>
                    <a:pt x="406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51865" cy="142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100361" y="3861421"/>
            <a:ext cx="4764699" cy="4505745"/>
            <a:chOff x="0" y="0"/>
            <a:chExt cx="1451865" cy="13729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51864" cy="1372958"/>
            </a:xfrm>
            <a:custGeom>
              <a:avLst/>
              <a:gdLst/>
              <a:ahLst/>
              <a:cxnLst/>
              <a:rect r="r" b="b" t="t" l="l"/>
              <a:pathLst>
                <a:path h="1372958" w="1451864">
                  <a:moveTo>
                    <a:pt x="40621" y="0"/>
                  </a:moveTo>
                  <a:lnTo>
                    <a:pt x="1411243" y="0"/>
                  </a:lnTo>
                  <a:cubicBezTo>
                    <a:pt x="1422017" y="0"/>
                    <a:pt x="1432349" y="4280"/>
                    <a:pt x="1439967" y="11898"/>
                  </a:cubicBezTo>
                  <a:cubicBezTo>
                    <a:pt x="1447585" y="19516"/>
                    <a:pt x="1451864" y="29848"/>
                    <a:pt x="1451864" y="40621"/>
                  </a:cubicBezTo>
                  <a:lnTo>
                    <a:pt x="1451864" y="1332337"/>
                  </a:lnTo>
                  <a:cubicBezTo>
                    <a:pt x="1451864" y="1343110"/>
                    <a:pt x="1447585" y="1353442"/>
                    <a:pt x="1439967" y="1361060"/>
                  </a:cubicBezTo>
                  <a:cubicBezTo>
                    <a:pt x="1432349" y="1368678"/>
                    <a:pt x="1422017" y="1372958"/>
                    <a:pt x="1411243" y="1372958"/>
                  </a:cubicBezTo>
                  <a:lnTo>
                    <a:pt x="40621" y="1372958"/>
                  </a:lnTo>
                  <a:cubicBezTo>
                    <a:pt x="29848" y="1372958"/>
                    <a:pt x="19516" y="1368678"/>
                    <a:pt x="11898" y="1361060"/>
                  </a:cubicBezTo>
                  <a:cubicBezTo>
                    <a:pt x="4280" y="1353442"/>
                    <a:pt x="0" y="1343110"/>
                    <a:pt x="0" y="1332337"/>
                  </a:cubicBezTo>
                  <a:lnTo>
                    <a:pt x="0" y="40621"/>
                  </a:lnTo>
                  <a:cubicBezTo>
                    <a:pt x="0" y="29848"/>
                    <a:pt x="4280" y="19516"/>
                    <a:pt x="11898" y="11898"/>
                  </a:cubicBezTo>
                  <a:cubicBezTo>
                    <a:pt x="19516" y="4280"/>
                    <a:pt x="29848" y="0"/>
                    <a:pt x="406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51865" cy="1420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-803490" y="1581949"/>
            <a:ext cx="436945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4722034" y="1610524"/>
            <a:ext cx="436945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-24000">
            <a:off x="3878070" y="4398648"/>
            <a:ext cx="3532298" cy="3532298"/>
          </a:xfrm>
          <a:custGeom>
            <a:avLst/>
            <a:gdLst/>
            <a:ahLst/>
            <a:cxnLst/>
            <a:rect r="r" b="b" t="t" l="l"/>
            <a:pathLst>
              <a:path h="3532298" w="3532298">
                <a:moveTo>
                  <a:pt x="24489" y="0"/>
                </a:moveTo>
                <a:lnTo>
                  <a:pt x="3532298" y="24489"/>
                </a:lnTo>
                <a:lnTo>
                  <a:pt x="3507808" y="3532298"/>
                </a:lnTo>
                <a:lnTo>
                  <a:pt x="0" y="3507808"/>
                </a:lnTo>
                <a:lnTo>
                  <a:pt x="24489" y="0"/>
                </a:lnTo>
                <a:close/>
              </a:path>
            </a:pathLst>
          </a:custGeom>
          <a:blipFill>
            <a:blip r:embed="rId4"/>
            <a:stretch>
              <a:fillRect l="-17316" t="-3251" r="-20744" b="-20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851360" y="4410850"/>
            <a:ext cx="3507894" cy="3507894"/>
          </a:xfrm>
          <a:custGeom>
            <a:avLst/>
            <a:gdLst/>
            <a:ahLst/>
            <a:cxnLst/>
            <a:rect r="r" b="b" t="t" l="l"/>
            <a:pathLst>
              <a:path h="3507894" w="3507894">
                <a:moveTo>
                  <a:pt x="0" y="0"/>
                </a:moveTo>
                <a:lnTo>
                  <a:pt x="3507894" y="0"/>
                </a:lnTo>
                <a:lnTo>
                  <a:pt x="3507894" y="3507894"/>
                </a:lnTo>
                <a:lnTo>
                  <a:pt x="0" y="3507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437" t="0" r="-12437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521991" y="5028867"/>
            <a:ext cx="3209837" cy="2412788"/>
          </a:xfrm>
          <a:custGeom>
            <a:avLst/>
            <a:gdLst/>
            <a:ahLst/>
            <a:cxnLst/>
            <a:rect r="r" b="b" t="t" l="l"/>
            <a:pathLst>
              <a:path h="2412788" w="3209837">
                <a:moveTo>
                  <a:pt x="0" y="0"/>
                </a:moveTo>
                <a:lnTo>
                  <a:pt x="3209837" y="0"/>
                </a:lnTo>
                <a:lnTo>
                  <a:pt x="3209837" y="2412787"/>
                </a:lnTo>
                <a:lnTo>
                  <a:pt x="0" y="2412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798592" y="1323975"/>
            <a:ext cx="10689901" cy="1428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7000" spc="-637">
                <a:solidFill>
                  <a:srgbClr val="FFFFFF"/>
                </a:solidFill>
                <a:latin typeface="Bank Gothic Medium"/>
              </a:rPr>
              <a:t> ALGORITHMS</a:t>
            </a:r>
          </a:p>
          <a:p>
            <a:pPr algn="ctr" marL="0" indent="0" lvl="0">
              <a:lnSpc>
                <a:spcPts val="518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14" y="5761868"/>
            <a:ext cx="41867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2600">
                <a:solidFill>
                  <a:srgbClr val="555555"/>
                </a:solidFill>
                <a:latin typeface="Open Sauce Bold"/>
              </a:rPr>
              <a:t>YOLO v4 </a:t>
            </a:r>
          </a:p>
          <a:p>
            <a:pPr algn="ctr" marL="0" indent="0" lvl="0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555555"/>
                </a:solidFill>
                <a:latin typeface="Open Sauce Light"/>
              </a:rPr>
              <a:t>realtime object detection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00361" y="5761868"/>
            <a:ext cx="4187639" cy="87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>
                <a:solidFill>
                  <a:srgbClr val="555555"/>
                </a:solidFill>
                <a:latin typeface="Open Sauce Bold"/>
              </a:rPr>
              <a:t> STEREO CAMERA</a:t>
            </a:r>
          </a:p>
          <a:p>
            <a:pPr algn="ctr" marL="0" indent="0" lvl="0">
              <a:lnSpc>
                <a:spcPts val="3299"/>
              </a:lnSpc>
              <a:spcBef>
                <a:spcPct val="0"/>
              </a:spcBef>
            </a:pPr>
            <a:r>
              <a:rPr lang="en-US" sz="2199">
                <a:solidFill>
                  <a:srgbClr val="555555"/>
                </a:solidFill>
                <a:latin typeface="Open Sauce"/>
              </a:rPr>
              <a:t>sensor fusion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00361" y="4314916"/>
            <a:ext cx="4187639" cy="124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4800" spc="-480">
                <a:solidFill>
                  <a:srgbClr val="000000"/>
                </a:solidFill>
                <a:latin typeface="Bank Gothic Medium"/>
              </a:rPr>
              <a:t>DEPTH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4305391"/>
            <a:ext cx="4187639" cy="1264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spc="-480">
                <a:solidFill>
                  <a:srgbClr val="000000"/>
                </a:solidFill>
                <a:latin typeface="Bank Gothic Medium"/>
              </a:rPr>
              <a:t>OBJECT DETECTION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10800000">
            <a:off x="-3966503" y="-140379"/>
            <a:ext cx="6237131" cy="5784939"/>
          </a:xfrm>
          <a:custGeom>
            <a:avLst/>
            <a:gdLst/>
            <a:ahLst/>
            <a:cxnLst/>
            <a:rect r="r" b="b" t="t" l="l"/>
            <a:pathLst>
              <a:path h="5784939" w="6237131">
                <a:moveTo>
                  <a:pt x="0" y="0"/>
                </a:moveTo>
                <a:lnTo>
                  <a:pt x="6237131" y="0"/>
                </a:lnTo>
                <a:lnTo>
                  <a:pt x="6237131" y="5784939"/>
                </a:lnTo>
                <a:lnTo>
                  <a:pt x="0" y="5784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818602" y="5143500"/>
            <a:ext cx="7548481" cy="6934767"/>
          </a:xfrm>
          <a:custGeom>
            <a:avLst/>
            <a:gdLst/>
            <a:ahLst/>
            <a:cxnLst/>
            <a:rect r="r" b="b" t="t" l="l"/>
            <a:pathLst>
              <a:path h="6934767" w="7548481">
                <a:moveTo>
                  <a:pt x="0" y="0"/>
                </a:moveTo>
                <a:lnTo>
                  <a:pt x="7548481" y="0"/>
                </a:lnTo>
                <a:lnTo>
                  <a:pt x="7548481" y="6934767"/>
                </a:lnTo>
                <a:lnTo>
                  <a:pt x="0" y="693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8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374" r="0" b="-9833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306209" y="325573"/>
            <a:ext cx="9990407" cy="9266102"/>
          </a:xfrm>
          <a:custGeom>
            <a:avLst/>
            <a:gdLst/>
            <a:ahLst/>
            <a:cxnLst/>
            <a:rect r="r" b="b" t="t" l="l"/>
            <a:pathLst>
              <a:path h="9266102" w="9990407">
                <a:moveTo>
                  <a:pt x="0" y="0"/>
                </a:moveTo>
                <a:lnTo>
                  <a:pt x="9990407" y="0"/>
                </a:lnTo>
                <a:lnTo>
                  <a:pt x="9990407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97200" y="5598849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496334" y="-2996042"/>
            <a:ext cx="9990407" cy="9266102"/>
          </a:xfrm>
          <a:custGeom>
            <a:avLst/>
            <a:gdLst/>
            <a:ahLst/>
            <a:cxnLst/>
            <a:rect r="r" b="b" t="t" l="l"/>
            <a:pathLst>
              <a:path h="9266102" w="9990407">
                <a:moveTo>
                  <a:pt x="0" y="0"/>
                </a:moveTo>
                <a:lnTo>
                  <a:pt x="9990407" y="0"/>
                </a:lnTo>
                <a:lnTo>
                  <a:pt x="9990407" y="9266102"/>
                </a:lnTo>
                <a:lnTo>
                  <a:pt x="0" y="926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4936169" y="3431163"/>
            <a:ext cx="8594883" cy="8229600"/>
          </a:xfrm>
          <a:custGeom>
            <a:avLst/>
            <a:gdLst/>
            <a:ahLst/>
            <a:cxnLst/>
            <a:rect r="r" b="b" t="t" l="l"/>
            <a:pathLst>
              <a:path h="8229600" w="8594883">
                <a:moveTo>
                  <a:pt x="0" y="0"/>
                </a:moveTo>
                <a:lnTo>
                  <a:pt x="8594882" y="0"/>
                </a:lnTo>
                <a:lnTo>
                  <a:pt x="85948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-847920" y="7662518"/>
            <a:ext cx="6259084" cy="5993073"/>
          </a:xfrm>
          <a:custGeom>
            <a:avLst/>
            <a:gdLst/>
            <a:ahLst/>
            <a:cxnLst/>
            <a:rect r="r" b="b" t="t" l="l"/>
            <a:pathLst>
              <a:path h="5993073" w="6259084">
                <a:moveTo>
                  <a:pt x="0" y="0"/>
                </a:moveTo>
                <a:lnTo>
                  <a:pt x="6259083" y="0"/>
                </a:lnTo>
                <a:lnTo>
                  <a:pt x="6259083" y="5993073"/>
                </a:lnTo>
                <a:lnTo>
                  <a:pt x="0" y="5993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836723" y="1028700"/>
            <a:ext cx="10613327" cy="8181535"/>
            <a:chOff x="0" y="0"/>
            <a:chExt cx="2795280" cy="21548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95280" cy="2154808"/>
            </a:xfrm>
            <a:custGeom>
              <a:avLst/>
              <a:gdLst/>
              <a:ahLst/>
              <a:cxnLst/>
              <a:rect r="r" b="b" t="t" l="l"/>
              <a:pathLst>
                <a:path h="2154808" w="2795280">
                  <a:moveTo>
                    <a:pt x="18236" y="0"/>
                  </a:moveTo>
                  <a:lnTo>
                    <a:pt x="2777043" y="0"/>
                  </a:lnTo>
                  <a:cubicBezTo>
                    <a:pt x="2787115" y="0"/>
                    <a:pt x="2795280" y="8165"/>
                    <a:pt x="2795280" y="18236"/>
                  </a:cubicBezTo>
                  <a:lnTo>
                    <a:pt x="2795280" y="2136571"/>
                  </a:lnTo>
                  <a:cubicBezTo>
                    <a:pt x="2795280" y="2146643"/>
                    <a:pt x="2787115" y="2154808"/>
                    <a:pt x="2777043" y="2154808"/>
                  </a:cubicBezTo>
                  <a:lnTo>
                    <a:pt x="18236" y="2154808"/>
                  </a:lnTo>
                  <a:cubicBezTo>
                    <a:pt x="8165" y="2154808"/>
                    <a:pt x="0" y="2146643"/>
                    <a:pt x="0" y="2136571"/>
                  </a:cubicBezTo>
                  <a:lnTo>
                    <a:pt x="0" y="18236"/>
                  </a:lnTo>
                  <a:cubicBezTo>
                    <a:pt x="0" y="8165"/>
                    <a:pt x="8165" y="0"/>
                    <a:pt x="1823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795280" cy="2202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316242" y="5119467"/>
            <a:ext cx="6987540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>
            <a:off x="13787771" y="1873347"/>
            <a:ext cx="0" cy="6502322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005440" y="2245040"/>
            <a:ext cx="1607376" cy="829991"/>
          </a:xfrm>
          <a:custGeom>
            <a:avLst/>
            <a:gdLst/>
            <a:ahLst/>
            <a:cxnLst/>
            <a:rect r="r" b="b" t="t" l="l"/>
            <a:pathLst>
              <a:path h="829991" w="1607376">
                <a:moveTo>
                  <a:pt x="0" y="0"/>
                </a:moveTo>
                <a:lnTo>
                  <a:pt x="1607376" y="0"/>
                </a:lnTo>
                <a:lnTo>
                  <a:pt x="1607376" y="829991"/>
                </a:lnTo>
                <a:lnTo>
                  <a:pt x="0" y="8299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221051" y="2082526"/>
            <a:ext cx="1178969" cy="1178969"/>
          </a:xfrm>
          <a:custGeom>
            <a:avLst/>
            <a:gdLst/>
            <a:ahLst/>
            <a:cxnLst/>
            <a:rect r="r" b="b" t="t" l="l"/>
            <a:pathLst>
              <a:path h="1178969" w="1178969">
                <a:moveTo>
                  <a:pt x="0" y="0"/>
                </a:moveTo>
                <a:lnTo>
                  <a:pt x="1178968" y="0"/>
                </a:lnTo>
                <a:lnTo>
                  <a:pt x="1178968" y="1178969"/>
                </a:lnTo>
                <a:lnTo>
                  <a:pt x="0" y="1178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295510" y="5598487"/>
            <a:ext cx="1030050" cy="996573"/>
          </a:xfrm>
          <a:custGeom>
            <a:avLst/>
            <a:gdLst/>
            <a:ahLst/>
            <a:cxnLst/>
            <a:rect r="r" b="b" t="t" l="l"/>
            <a:pathLst>
              <a:path h="996573" w="1030050">
                <a:moveTo>
                  <a:pt x="0" y="0"/>
                </a:moveTo>
                <a:lnTo>
                  <a:pt x="1030050" y="0"/>
                </a:lnTo>
                <a:lnTo>
                  <a:pt x="1030050" y="996573"/>
                </a:lnTo>
                <a:lnTo>
                  <a:pt x="0" y="9965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005440" y="5598487"/>
            <a:ext cx="1607376" cy="996573"/>
          </a:xfrm>
          <a:custGeom>
            <a:avLst/>
            <a:gdLst/>
            <a:ahLst/>
            <a:cxnLst/>
            <a:rect r="r" b="b" t="t" l="l"/>
            <a:pathLst>
              <a:path h="996573" w="1607376">
                <a:moveTo>
                  <a:pt x="0" y="0"/>
                </a:moveTo>
                <a:lnTo>
                  <a:pt x="1607376" y="0"/>
                </a:lnTo>
                <a:lnTo>
                  <a:pt x="1607376" y="996573"/>
                </a:lnTo>
                <a:lnTo>
                  <a:pt x="0" y="996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2241267" y="2027433"/>
            <a:ext cx="7513000" cy="6184069"/>
          </a:xfrm>
          <a:custGeom>
            <a:avLst/>
            <a:gdLst/>
            <a:ahLst/>
            <a:cxnLst/>
            <a:rect r="r" b="b" t="t" l="l"/>
            <a:pathLst>
              <a:path h="6184069" w="7513000">
                <a:moveTo>
                  <a:pt x="0" y="0"/>
                </a:moveTo>
                <a:lnTo>
                  <a:pt x="7513000" y="0"/>
                </a:lnTo>
                <a:lnTo>
                  <a:pt x="7513000" y="6184069"/>
                </a:lnTo>
                <a:lnTo>
                  <a:pt x="0" y="61840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626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9976" y="844910"/>
            <a:ext cx="8306747" cy="79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8"/>
              </a:lnSpc>
              <a:spcBef>
                <a:spcPct val="0"/>
              </a:spcBef>
            </a:pPr>
            <a:r>
              <a:rPr lang="en-US" sz="7200" spc="-655">
                <a:solidFill>
                  <a:srgbClr val="FFFFFF"/>
                </a:solidFill>
                <a:latin typeface="Bank Gothic Medium"/>
              </a:rPr>
              <a:t>DEPTH ANALYZER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16242" y="3374013"/>
            <a:ext cx="3214810" cy="139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1899">
                <a:solidFill>
                  <a:srgbClr val="555555"/>
                </a:solidFill>
                <a:latin typeface="Open Sauce Light"/>
              </a:rPr>
              <a:t>Three different sound frequencies based on the distance of the object</a:t>
            </a:r>
          </a:p>
          <a:p>
            <a:pPr algn="ctr" marL="0" indent="0" lvl="0">
              <a:lnSpc>
                <a:spcPts val="2849"/>
              </a:lnSpc>
            </a:pPr>
            <a:r>
              <a:rPr lang="en-US" sz="1899">
                <a:solidFill>
                  <a:srgbClr val="555555"/>
                </a:solidFill>
                <a:latin typeface="Open Sauce Light"/>
              </a:rPr>
              <a:t>3m - 2m - 1m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61770" y="3374013"/>
            <a:ext cx="2897530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9"/>
              </a:lnSpc>
            </a:pPr>
            <a:r>
              <a:rPr lang="en-US" sz="1899">
                <a:solidFill>
                  <a:srgbClr val="555555"/>
                </a:solidFill>
                <a:latin typeface="Open Sauce Light"/>
              </a:rPr>
              <a:t>Distance plot for recalibration according to personal preferences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16242" y="6840861"/>
            <a:ext cx="3214810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9"/>
              </a:lnSpc>
            </a:pPr>
            <a:r>
              <a:rPr lang="en-US" sz="1899">
                <a:solidFill>
                  <a:srgbClr val="555555"/>
                </a:solidFill>
                <a:latin typeface="Open Sauce Light"/>
              </a:rPr>
              <a:t>Stereo fusion between two monocular depth cameras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61770" y="6840861"/>
            <a:ext cx="2897530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9"/>
              </a:lnSpc>
            </a:pPr>
            <a:r>
              <a:rPr lang="en-US" sz="1899">
                <a:solidFill>
                  <a:srgbClr val="555555"/>
                </a:solidFill>
                <a:latin typeface="Open Sauce Light"/>
              </a:rPr>
              <a:t>Wide visual range of up to 10 meters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7374" r="0" b="-9833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7200" y="5598849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5637" y="5288185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9613" y="-321179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715">
            <a:off x="15330618" y="1073605"/>
            <a:ext cx="7665473" cy="7339690"/>
          </a:xfrm>
          <a:custGeom>
            <a:avLst/>
            <a:gdLst/>
            <a:ahLst/>
            <a:cxnLst/>
            <a:rect r="r" b="b" t="t" l="l"/>
            <a:pathLst>
              <a:path h="7339690" w="7665473">
                <a:moveTo>
                  <a:pt x="0" y="0"/>
                </a:moveTo>
                <a:lnTo>
                  <a:pt x="7665473" y="0"/>
                </a:lnTo>
                <a:lnTo>
                  <a:pt x="7665473" y="7339690"/>
                </a:lnTo>
                <a:lnTo>
                  <a:pt x="0" y="733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350715">
            <a:off x="-883865" y="6883255"/>
            <a:ext cx="4960930" cy="4750091"/>
          </a:xfrm>
          <a:custGeom>
            <a:avLst/>
            <a:gdLst/>
            <a:ahLst/>
            <a:cxnLst/>
            <a:rect r="r" b="b" t="t" l="l"/>
            <a:pathLst>
              <a:path h="4750091" w="4960930">
                <a:moveTo>
                  <a:pt x="0" y="0"/>
                </a:moveTo>
                <a:lnTo>
                  <a:pt x="4960930" y="0"/>
                </a:lnTo>
                <a:lnTo>
                  <a:pt x="496093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781425"/>
            <a:ext cx="16230600" cy="4791075"/>
            <a:chOff x="0" y="0"/>
            <a:chExt cx="4274726" cy="1261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4726" cy="1261847"/>
            </a:xfrm>
            <a:custGeom>
              <a:avLst/>
              <a:gdLst/>
              <a:ahLst/>
              <a:cxnLst/>
              <a:rect r="r" b="b" t="t" l="l"/>
              <a:pathLst>
                <a:path h="1261847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1249922"/>
                  </a:lnTo>
                  <a:cubicBezTo>
                    <a:pt x="4274726" y="1256508"/>
                    <a:pt x="4269387" y="1261847"/>
                    <a:pt x="4262801" y="1261847"/>
                  </a:cubicBezTo>
                  <a:lnTo>
                    <a:pt x="11925" y="1261847"/>
                  </a:lnTo>
                  <a:cubicBezTo>
                    <a:pt x="5339" y="1261847"/>
                    <a:pt x="0" y="1256508"/>
                    <a:pt x="0" y="124992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274726" cy="130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054256" y="2666270"/>
            <a:ext cx="8709994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3410738" y="4286504"/>
            <a:ext cx="3405179" cy="1713993"/>
            <a:chOff x="0" y="0"/>
            <a:chExt cx="896837" cy="4514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6837" cy="451422"/>
            </a:xfrm>
            <a:custGeom>
              <a:avLst/>
              <a:gdLst/>
              <a:ahLst/>
              <a:cxnLst/>
              <a:rect r="r" b="b" t="t" l="l"/>
              <a:pathLst>
                <a:path h="451422" w="896837">
                  <a:moveTo>
                    <a:pt x="45471" y="0"/>
                  </a:moveTo>
                  <a:lnTo>
                    <a:pt x="851366" y="0"/>
                  </a:lnTo>
                  <a:cubicBezTo>
                    <a:pt x="863426" y="0"/>
                    <a:pt x="874991" y="4791"/>
                    <a:pt x="883519" y="13318"/>
                  </a:cubicBezTo>
                  <a:cubicBezTo>
                    <a:pt x="892047" y="21846"/>
                    <a:pt x="896837" y="33412"/>
                    <a:pt x="896837" y="45471"/>
                  </a:cubicBezTo>
                  <a:lnTo>
                    <a:pt x="896837" y="405950"/>
                  </a:lnTo>
                  <a:cubicBezTo>
                    <a:pt x="896837" y="431064"/>
                    <a:pt x="876479" y="451422"/>
                    <a:pt x="851366" y="451422"/>
                  </a:cubicBezTo>
                  <a:lnTo>
                    <a:pt x="45471" y="451422"/>
                  </a:lnTo>
                  <a:cubicBezTo>
                    <a:pt x="33412" y="451422"/>
                    <a:pt x="21846" y="446631"/>
                    <a:pt x="13318" y="438104"/>
                  </a:cubicBezTo>
                  <a:cubicBezTo>
                    <a:pt x="4791" y="429576"/>
                    <a:pt x="0" y="418010"/>
                    <a:pt x="0" y="405950"/>
                  </a:cubicBezTo>
                  <a:lnTo>
                    <a:pt x="0" y="45471"/>
                  </a:lnTo>
                  <a:cubicBezTo>
                    <a:pt x="0" y="33412"/>
                    <a:pt x="4791" y="21846"/>
                    <a:pt x="13318" y="13318"/>
                  </a:cubicBezTo>
                  <a:cubicBezTo>
                    <a:pt x="21846" y="4791"/>
                    <a:pt x="33412" y="0"/>
                    <a:pt x="45471" y="0"/>
                  </a:cubicBezTo>
                  <a:close/>
                </a:path>
              </a:pathLst>
            </a:custGeom>
            <a:solidFill>
              <a:srgbClr val="09254B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96837" cy="4990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94836" y="4286504"/>
            <a:ext cx="2879225" cy="1713993"/>
          </a:xfrm>
          <a:custGeom>
            <a:avLst/>
            <a:gdLst/>
            <a:ahLst/>
            <a:cxnLst/>
            <a:rect r="r" b="b" t="t" l="l"/>
            <a:pathLst>
              <a:path h="1713993" w="2879225">
                <a:moveTo>
                  <a:pt x="0" y="0"/>
                </a:moveTo>
                <a:lnTo>
                  <a:pt x="2879225" y="0"/>
                </a:lnTo>
                <a:lnTo>
                  <a:pt x="2879225" y="1713992"/>
                </a:lnTo>
                <a:lnTo>
                  <a:pt x="0" y="17139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887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690644" y="4286504"/>
            <a:ext cx="2845367" cy="1713993"/>
          </a:xfrm>
          <a:custGeom>
            <a:avLst/>
            <a:gdLst/>
            <a:ahLst/>
            <a:cxnLst/>
            <a:rect r="r" b="b" t="t" l="l"/>
            <a:pathLst>
              <a:path h="1713993" w="2845367">
                <a:moveTo>
                  <a:pt x="0" y="0"/>
                </a:moveTo>
                <a:lnTo>
                  <a:pt x="2845367" y="0"/>
                </a:lnTo>
                <a:lnTo>
                  <a:pt x="2845367" y="1713992"/>
                </a:lnTo>
                <a:lnTo>
                  <a:pt x="0" y="1713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21" t="0" r="-5312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373424" y="3231205"/>
            <a:ext cx="7398403" cy="5891514"/>
          </a:xfrm>
          <a:custGeom>
            <a:avLst/>
            <a:gdLst/>
            <a:ahLst/>
            <a:cxnLst/>
            <a:rect r="r" b="b" t="t" l="l"/>
            <a:pathLst>
              <a:path h="5891514" w="7398403">
                <a:moveTo>
                  <a:pt x="0" y="0"/>
                </a:moveTo>
                <a:lnTo>
                  <a:pt x="7398403" y="0"/>
                </a:lnTo>
                <a:lnTo>
                  <a:pt x="7398403" y="5891515"/>
                </a:lnTo>
                <a:lnTo>
                  <a:pt x="0" y="5891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14089" y="1362075"/>
            <a:ext cx="7444313" cy="161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sz="8000" spc="-728">
                <a:solidFill>
                  <a:srgbClr val="FFFFFF"/>
                </a:solidFill>
                <a:latin typeface="Bank Gothic Medium"/>
              </a:rPr>
              <a:t>OBJECT DETECTION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54256" y="1531937"/>
            <a:ext cx="5091407" cy="89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99"/>
              </a:lnSpc>
            </a:pPr>
            <a:r>
              <a:rPr lang="en-US" sz="4999">
                <a:solidFill>
                  <a:srgbClr val="FFFFFF"/>
                </a:solidFill>
                <a:latin typeface="Open Sauce Bold"/>
              </a:rPr>
              <a:t>YOLO v4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71952" y="6296791"/>
            <a:ext cx="2682752" cy="202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555555"/>
                </a:solidFill>
                <a:latin typeface="Open Sauce Light"/>
              </a:rPr>
              <a:t>Expandable and customizable dataset for object and human recognition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94836" y="6296791"/>
            <a:ext cx="2682752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555555"/>
                </a:solidFill>
                <a:latin typeface="Open Sauce Light"/>
              </a:rPr>
              <a:t>Automatic creation of different ROIs and nearest one priority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374" r="0" b="-9833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5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97200" y="5598849"/>
            <a:ext cx="8168277" cy="7576077"/>
          </a:xfrm>
          <a:custGeom>
            <a:avLst/>
            <a:gdLst/>
            <a:ahLst/>
            <a:cxnLst/>
            <a:rect r="r" b="b" t="t" l="l"/>
            <a:pathLst>
              <a:path h="7576077" w="8168277">
                <a:moveTo>
                  <a:pt x="0" y="0"/>
                </a:moveTo>
                <a:lnTo>
                  <a:pt x="8168277" y="0"/>
                </a:lnTo>
                <a:lnTo>
                  <a:pt x="8168277" y="7576077"/>
                </a:lnTo>
                <a:lnTo>
                  <a:pt x="0" y="757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5637" y="5288185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19613" y="-321179"/>
            <a:ext cx="9648774" cy="8229600"/>
          </a:xfrm>
          <a:custGeom>
            <a:avLst/>
            <a:gdLst/>
            <a:ahLst/>
            <a:cxnLst/>
            <a:rect r="r" b="b" t="t" l="l"/>
            <a:pathLst>
              <a:path h="8229600" w="9648774">
                <a:moveTo>
                  <a:pt x="0" y="0"/>
                </a:moveTo>
                <a:lnTo>
                  <a:pt x="9648774" y="0"/>
                </a:lnTo>
                <a:lnTo>
                  <a:pt x="9648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715">
            <a:off x="15330618" y="1073605"/>
            <a:ext cx="7665473" cy="7339690"/>
          </a:xfrm>
          <a:custGeom>
            <a:avLst/>
            <a:gdLst/>
            <a:ahLst/>
            <a:cxnLst/>
            <a:rect r="r" b="b" t="t" l="l"/>
            <a:pathLst>
              <a:path h="7339690" w="7665473">
                <a:moveTo>
                  <a:pt x="0" y="0"/>
                </a:moveTo>
                <a:lnTo>
                  <a:pt x="7665473" y="0"/>
                </a:lnTo>
                <a:lnTo>
                  <a:pt x="7665473" y="7339690"/>
                </a:lnTo>
                <a:lnTo>
                  <a:pt x="0" y="733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350715">
            <a:off x="-883865" y="6883255"/>
            <a:ext cx="4960930" cy="4750091"/>
          </a:xfrm>
          <a:custGeom>
            <a:avLst/>
            <a:gdLst/>
            <a:ahLst/>
            <a:cxnLst/>
            <a:rect r="r" b="b" t="t" l="l"/>
            <a:pathLst>
              <a:path h="4750091" w="4960930">
                <a:moveTo>
                  <a:pt x="0" y="0"/>
                </a:moveTo>
                <a:lnTo>
                  <a:pt x="4960930" y="0"/>
                </a:lnTo>
                <a:lnTo>
                  <a:pt x="4960930" y="4750090"/>
                </a:lnTo>
                <a:lnTo>
                  <a:pt x="0" y="4750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3781425"/>
            <a:ext cx="16230600" cy="4791075"/>
            <a:chOff x="0" y="0"/>
            <a:chExt cx="4274726" cy="1261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4726" cy="1261847"/>
            </a:xfrm>
            <a:custGeom>
              <a:avLst/>
              <a:gdLst/>
              <a:ahLst/>
              <a:cxnLst/>
              <a:rect r="r" b="b" t="t" l="l"/>
              <a:pathLst>
                <a:path h="1261847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1249922"/>
                  </a:lnTo>
                  <a:cubicBezTo>
                    <a:pt x="4274726" y="1256508"/>
                    <a:pt x="4269387" y="1261847"/>
                    <a:pt x="4262801" y="1261847"/>
                  </a:cubicBezTo>
                  <a:lnTo>
                    <a:pt x="11925" y="1261847"/>
                  </a:lnTo>
                  <a:cubicBezTo>
                    <a:pt x="5339" y="1261847"/>
                    <a:pt x="0" y="1256508"/>
                    <a:pt x="0" y="1249922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274726" cy="130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77955" y="1418875"/>
            <a:ext cx="471642" cy="587716"/>
          </a:xfrm>
          <a:custGeom>
            <a:avLst/>
            <a:gdLst/>
            <a:ahLst/>
            <a:cxnLst/>
            <a:rect r="r" b="b" t="t" l="l"/>
            <a:pathLst>
              <a:path h="587716" w="471642">
                <a:moveTo>
                  <a:pt x="0" y="0"/>
                </a:moveTo>
                <a:lnTo>
                  <a:pt x="471643" y="0"/>
                </a:lnTo>
                <a:lnTo>
                  <a:pt x="471643" y="587717"/>
                </a:lnTo>
                <a:lnTo>
                  <a:pt x="0" y="5877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83657" y="3781425"/>
            <a:ext cx="5720687" cy="4791075"/>
          </a:xfrm>
          <a:custGeom>
            <a:avLst/>
            <a:gdLst/>
            <a:ahLst/>
            <a:cxnLst/>
            <a:rect r="r" b="b" t="t" l="l"/>
            <a:pathLst>
              <a:path h="4791075" w="5720687">
                <a:moveTo>
                  <a:pt x="0" y="0"/>
                </a:moveTo>
                <a:lnTo>
                  <a:pt x="5720686" y="0"/>
                </a:lnTo>
                <a:lnTo>
                  <a:pt x="5720686" y="4791075"/>
                </a:lnTo>
                <a:lnTo>
                  <a:pt x="0" y="4791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14089" y="1362075"/>
            <a:ext cx="7444313" cy="161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20"/>
              </a:lnSpc>
              <a:spcBef>
                <a:spcPct val="0"/>
              </a:spcBef>
            </a:pPr>
            <a:r>
              <a:rPr lang="en-US" sz="8000" spc="-728">
                <a:solidFill>
                  <a:srgbClr val="FFFFFF"/>
                </a:solidFill>
                <a:latin typeface="Bank Gothic Medium"/>
              </a:rPr>
              <a:t>USER TRAINING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3449" y="5906453"/>
            <a:ext cx="3334507" cy="220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Dynamic Phase:</a:t>
            </a:r>
          </a:p>
          <a:p>
            <a:pPr algn="ctr">
              <a:lnSpc>
                <a:spcPts val="2999"/>
              </a:lnSpc>
            </a:pPr>
            <a:r>
              <a:rPr lang="en-US" sz="1999">
                <a:solidFill>
                  <a:srgbClr val="555555"/>
                </a:solidFill>
                <a:latin typeface="Open Sauce Light"/>
              </a:rPr>
              <a:t> Moving Subject Recognizing Distances and Getting Accustomed to Sound Frequency Differences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14089" y="6205537"/>
            <a:ext cx="2682752" cy="1611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555555"/>
                </a:solidFill>
                <a:latin typeface="Open Sauce Light"/>
              </a:rPr>
              <a:t>Initial Phase:</a:t>
            </a:r>
          </a:p>
          <a:p>
            <a:pPr algn="ctr">
              <a:lnSpc>
                <a:spcPts val="3299"/>
              </a:lnSpc>
            </a:pPr>
            <a:r>
              <a:rPr lang="en-US" sz="2199">
                <a:solidFill>
                  <a:srgbClr val="555555"/>
                </a:solidFill>
                <a:latin typeface="Open Sauce Light"/>
              </a:rPr>
              <a:t> Object and Shape Recognition in Static Positions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54256" y="1531937"/>
            <a:ext cx="5091407" cy="89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99"/>
              </a:lnSpc>
            </a:pPr>
            <a:r>
              <a:rPr lang="en-US" sz="4999">
                <a:solidFill>
                  <a:srgbClr val="FFFFFF"/>
                </a:solidFill>
                <a:latin typeface="Open Sauce Bold"/>
              </a:rPr>
              <a:t>TWO-PHASES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07762" y="4429730"/>
            <a:ext cx="1695404" cy="1275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375"/>
              </a:lnSpc>
            </a:pPr>
            <a:r>
              <a:rPr lang="en-US" sz="7411" spc="-1074">
                <a:solidFill>
                  <a:srgbClr val="000000"/>
                </a:solidFill>
                <a:latin typeface="Bank Gothic Medium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54620" y="4429730"/>
            <a:ext cx="1695404" cy="128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375"/>
              </a:lnSpc>
            </a:pPr>
            <a:r>
              <a:rPr lang="en-US" sz="7411" spc="-1074">
                <a:solidFill>
                  <a:srgbClr val="000000"/>
                </a:solidFill>
                <a:latin typeface="Bank Gothic Medium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548782" y="9258300"/>
            <a:ext cx="3502002" cy="895193"/>
            <a:chOff x="0" y="0"/>
            <a:chExt cx="4669336" cy="119359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665632" y="0"/>
              <a:ext cx="3003704" cy="1193591"/>
            </a:xfrm>
            <a:custGeom>
              <a:avLst/>
              <a:gdLst/>
              <a:ahLst/>
              <a:cxnLst/>
              <a:rect r="r" b="b" t="t" l="l"/>
              <a:pathLst>
                <a:path h="1193591" w="3003704">
                  <a:moveTo>
                    <a:pt x="0" y="0"/>
                  </a:moveTo>
                  <a:lnTo>
                    <a:pt x="3003704" y="0"/>
                  </a:lnTo>
                  <a:lnTo>
                    <a:pt x="3003704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7374" r="0" b="-983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55253" cy="1193591"/>
            </a:xfrm>
            <a:custGeom>
              <a:avLst/>
              <a:gdLst/>
              <a:ahLst/>
              <a:cxnLst/>
              <a:rect r="r" b="b" t="t" l="l"/>
              <a:pathLst>
                <a:path h="1193591" w="1455253">
                  <a:moveTo>
                    <a:pt x="0" y="0"/>
                  </a:moveTo>
                  <a:lnTo>
                    <a:pt x="1455253" y="0"/>
                  </a:lnTo>
                  <a:lnTo>
                    <a:pt x="1455253" y="1193591"/>
                  </a:lnTo>
                  <a:lnTo>
                    <a:pt x="0" y="11935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-80625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DAF6_t90gPg</dc:identifier>
  <dcterms:modified xsi:type="dcterms:W3CDTF">2011-08-01T06:04:30Z</dcterms:modified>
  <cp:revision>1</cp:revision>
  <dc:title>Try Magic Design</dc:title>
</cp:coreProperties>
</file>